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header6.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1A6C7F59" w14:textId="261D031C" w:rsidR="00507E09" w:rsidRPr="00051DB8" w:rsidRDefault="00051DB8">
      <w:pPr>
        <w:spacing w:line="276" w:lineRule="auto"/>
        <w:jc w:val="center"/>
        <w:rPr>
          <w:rFonts w:cstheme="minorHAnsi"/>
          <w:b/>
          <w:sz w:val="24"/>
          <w:szCs w:val="24"/>
        </w:rPr>
      </w:pPr>
      <w:r w:rsidRPr="00051DB8">
        <w:rPr>
          <w:rFonts w:cstheme="minorHAnsi"/>
          <w:b/>
          <w:sz w:val="24"/>
          <w:szCs w:val="24"/>
        </w:rPr>
        <w:t xml:space="preserve">Formblatt zur Beantragung von Fördermitteln </w:t>
      </w:r>
      <w:r w:rsidR="00266E78">
        <w:rPr>
          <w:rFonts w:cstheme="minorHAnsi"/>
          <w:b/>
          <w:sz w:val="24"/>
          <w:szCs w:val="24"/>
        </w:rPr>
        <w:t>beim</w:t>
      </w:r>
      <w:r w:rsidR="00266E78" w:rsidRPr="00051DB8">
        <w:rPr>
          <w:rFonts w:cstheme="minorHAnsi"/>
          <w:b/>
          <w:sz w:val="24"/>
          <w:szCs w:val="24"/>
        </w:rPr>
        <w:t xml:space="preserve"> </w:t>
      </w:r>
    </w:p>
    <w:p w14:paraId="4F5E2670" w14:textId="0B2D90FA" w:rsidR="00507E09" w:rsidRPr="00051DB8" w:rsidRDefault="00051DB8">
      <w:pPr>
        <w:spacing w:line="276" w:lineRule="auto"/>
        <w:jc w:val="center"/>
        <w:rPr>
          <w:rFonts w:cstheme="minorHAnsi"/>
          <w:b/>
          <w:sz w:val="24"/>
          <w:szCs w:val="24"/>
        </w:rPr>
      </w:pPr>
      <w:r w:rsidRPr="00051DB8">
        <w:rPr>
          <w:rFonts w:cstheme="minorHAnsi"/>
          <w:b/>
          <w:sz w:val="24"/>
          <w:szCs w:val="24"/>
        </w:rPr>
        <w:t xml:space="preserve">Innovationsausschuss </w:t>
      </w:r>
      <w:r w:rsidR="00266E78">
        <w:rPr>
          <w:rFonts w:cstheme="minorHAnsi"/>
          <w:b/>
          <w:sz w:val="24"/>
          <w:szCs w:val="24"/>
        </w:rPr>
        <w:t>des</w:t>
      </w:r>
      <w:r w:rsidR="00266E78" w:rsidRPr="00051DB8">
        <w:rPr>
          <w:rFonts w:cstheme="minorHAnsi"/>
          <w:b/>
          <w:sz w:val="24"/>
          <w:szCs w:val="24"/>
        </w:rPr>
        <w:t xml:space="preserve"> </w:t>
      </w:r>
      <w:r w:rsidRPr="00051DB8">
        <w:rPr>
          <w:rFonts w:cstheme="minorHAnsi"/>
          <w:b/>
          <w:sz w:val="24"/>
          <w:szCs w:val="24"/>
        </w:rPr>
        <w:t>Gemeinsamen Bundesausschuss</w:t>
      </w:r>
      <w:r w:rsidR="00266E78">
        <w:rPr>
          <w:rFonts w:cstheme="minorHAnsi"/>
          <w:b/>
          <w:sz w:val="24"/>
          <w:szCs w:val="24"/>
        </w:rPr>
        <w:t>es</w:t>
      </w:r>
    </w:p>
    <w:p w14:paraId="69F57DDD" w14:textId="77777777" w:rsidR="00507E09" w:rsidRPr="00051DB8" w:rsidRDefault="00051DB8">
      <w:pPr>
        <w:spacing w:line="360" w:lineRule="auto"/>
        <w:jc w:val="center"/>
        <w:rPr>
          <w:rFonts w:cstheme="minorHAnsi"/>
          <w:b/>
          <w:sz w:val="24"/>
          <w:szCs w:val="24"/>
        </w:rPr>
      </w:pPr>
      <w:r w:rsidRPr="00051DB8">
        <w:rPr>
          <w:rFonts w:cstheme="minorHAnsi"/>
          <w:b/>
          <w:sz w:val="24"/>
          <w:szCs w:val="24"/>
        </w:rPr>
        <w:t>für ein Einzelprojekt</w:t>
      </w:r>
    </w:p>
    <w:p w14:paraId="09EA65B3" w14:textId="77777777" w:rsidR="00507E09" w:rsidRPr="00051DB8" w:rsidRDefault="00507E09">
      <w:pPr>
        <w:tabs>
          <w:tab w:val="left" w:pos="851"/>
        </w:tabs>
        <w:spacing w:line="276" w:lineRule="auto"/>
        <w:ind w:left="851" w:hanging="851"/>
        <w:rPr>
          <w:rFonts w:cstheme="minorHAnsi"/>
          <w:sz w:val="24"/>
          <w:szCs w:val="24"/>
        </w:rPr>
      </w:pPr>
    </w:p>
    <w:p w14:paraId="004C326A" w14:textId="77777777" w:rsidR="00507E09" w:rsidRPr="00051DB8" w:rsidRDefault="00051DB8">
      <w:pPr>
        <w:pStyle w:val="berschriftb"/>
        <w:tabs>
          <w:tab w:val="left" w:pos="540"/>
          <w:tab w:val="left" w:pos="720"/>
        </w:tabs>
        <w:spacing w:line="360" w:lineRule="auto"/>
        <w:jc w:val="both"/>
        <w:rPr>
          <w:rFonts w:asciiTheme="minorHAnsi" w:hAnsiTheme="minorHAnsi" w:cstheme="minorHAnsi"/>
          <w:sz w:val="24"/>
          <w:szCs w:val="24"/>
        </w:rPr>
      </w:pPr>
      <w:r w:rsidRPr="00051DB8">
        <w:rPr>
          <w:rFonts w:asciiTheme="minorHAnsi" w:hAnsiTheme="minorHAnsi" w:cstheme="minorHAnsi"/>
          <w:sz w:val="24"/>
          <w:szCs w:val="24"/>
        </w:rPr>
        <w:t>Projekttitel:</w:t>
      </w:r>
    </w:p>
    <w:tbl>
      <w:tblPr>
        <w:tblStyle w:val="Tabellenraster"/>
        <w:tblW w:w="946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369"/>
        <w:gridCol w:w="6095"/>
      </w:tblGrid>
      <w:tr w:rsidR="00507E09" w:rsidRPr="00051DB8" w14:paraId="7A313D98" w14:textId="77777777">
        <w:trPr>
          <w:trHeight w:val="663"/>
        </w:trPr>
        <w:tc>
          <w:tcPr>
            <w:tcW w:w="9464" w:type="dxa"/>
            <w:gridSpan w:val="2"/>
          </w:tcPr>
          <w:p w14:paraId="0636AA55" w14:textId="77777777" w:rsidR="00507E09" w:rsidRPr="00051DB8" w:rsidRDefault="00507E09">
            <w:pPr>
              <w:autoSpaceDE w:val="0"/>
              <w:autoSpaceDN w:val="0"/>
              <w:adjustRightInd w:val="0"/>
              <w:rPr>
                <w:rFonts w:cstheme="minorHAnsi"/>
                <w:sz w:val="24"/>
                <w:szCs w:val="24"/>
              </w:rPr>
            </w:pPr>
          </w:p>
        </w:tc>
      </w:tr>
      <w:tr w:rsidR="00507E09" w:rsidRPr="00051DB8" w14:paraId="7C58A6C2" w14:textId="77777777">
        <w:tblPrEx>
          <w:tblBorders>
            <w:top w:val="dotted" w:sz="4" w:space="0" w:color="auto"/>
            <w:left w:val="dotted" w:sz="4" w:space="0" w:color="auto"/>
            <w:bottom w:val="dotted" w:sz="4" w:space="0" w:color="auto"/>
            <w:right w:val="dotted" w:sz="4" w:space="0" w:color="auto"/>
            <w:insideH w:val="dotted" w:sz="4" w:space="0" w:color="auto"/>
            <w:insideV w:val="dotted" w:sz="4" w:space="0" w:color="auto"/>
          </w:tblBorders>
        </w:tblPrEx>
        <w:tc>
          <w:tcPr>
            <w:tcW w:w="3369" w:type="dxa"/>
            <w:tcBorders>
              <w:top w:val="nil"/>
              <w:left w:val="nil"/>
              <w:bottom w:val="nil"/>
              <w:right w:val="dotted" w:sz="4" w:space="0" w:color="548DD4" w:themeColor="text2" w:themeTint="99"/>
            </w:tcBorders>
            <w:vAlign w:val="center"/>
          </w:tcPr>
          <w:p w14:paraId="4E14D9B4" w14:textId="77777777" w:rsidR="00507E09" w:rsidRPr="00051DB8" w:rsidRDefault="00051DB8">
            <w:pPr>
              <w:autoSpaceDE w:val="0"/>
              <w:autoSpaceDN w:val="0"/>
              <w:adjustRightInd w:val="0"/>
              <w:spacing w:line="276" w:lineRule="auto"/>
              <w:rPr>
                <w:rFonts w:cstheme="minorHAnsi"/>
                <w:b/>
                <w:sz w:val="24"/>
                <w:szCs w:val="24"/>
              </w:rPr>
            </w:pPr>
            <w:r w:rsidRPr="00051DB8">
              <w:rPr>
                <w:rFonts w:cstheme="minorHAnsi"/>
                <w:b/>
                <w:sz w:val="24"/>
                <w:szCs w:val="24"/>
              </w:rPr>
              <w:t>Akronym:</w:t>
            </w:r>
          </w:p>
        </w:tc>
        <w:tc>
          <w:tcPr>
            <w:tcW w:w="6095" w:type="dxa"/>
            <w:tcBorders>
              <w:top w:val="dotted" w:sz="4" w:space="0" w:color="548DD4" w:themeColor="text2" w:themeTint="99"/>
              <w:left w:val="dotted" w:sz="4" w:space="0" w:color="548DD4" w:themeColor="text2" w:themeTint="99"/>
              <w:bottom w:val="dotted" w:sz="4" w:space="0" w:color="548DD4" w:themeColor="text2" w:themeTint="99"/>
              <w:right w:val="dotted" w:sz="4" w:space="0" w:color="548DD4" w:themeColor="text2" w:themeTint="99"/>
            </w:tcBorders>
          </w:tcPr>
          <w:p w14:paraId="10F0AE3A" w14:textId="77777777" w:rsidR="00507E09" w:rsidRPr="00051DB8" w:rsidRDefault="00507E09">
            <w:pPr>
              <w:autoSpaceDE w:val="0"/>
              <w:autoSpaceDN w:val="0"/>
              <w:adjustRightInd w:val="0"/>
              <w:spacing w:line="276" w:lineRule="auto"/>
              <w:jc w:val="both"/>
              <w:rPr>
                <w:rFonts w:cstheme="minorHAnsi"/>
                <w:sz w:val="24"/>
                <w:szCs w:val="24"/>
              </w:rPr>
            </w:pPr>
          </w:p>
        </w:tc>
      </w:tr>
    </w:tbl>
    <w:p w14:paraId="70024973" w14:textId="77777777" w:rsidR="00507E09" w:rsidRPr="00051DB8" w:rsidRDefault="00507E09">
      <w:pPr>
        <w:pStyle w:val="berschriftb"/>
        <w:tabs>
          <w:tab w:val="left" w:pos="540"/>
          <w:tab w:val="left" w:pos="720"/>
        </w:tabs>
        <w:spacing w:line="360" w:lineRule="auto"/>
        <w:jc w:val="both"/>
        <w:rPr>
          <w:rFonts w:asciiTheme="minorHAnsi" w:hAnsiTheme="minorHAnsi" w:cstheme="minorHAnsi"/>
          <w:sz w:val="24"/>
          <w:szCs w:val="24"/>
        </w:rPr>
      </w:pPr>
    </w:p>
    <w:tbl>
      <w:tblPr>
        <w:tblStyle w:val="Tabellenraster"/>
        <w:tblW w:w="0" w:type="auto"/>
        <w:tblLayout w:type="fixed"/>
        <w:tblLook w:val="04A0" w:firstRow="1" w:lastRow="0" w:firstColumn="1" w:lastColumn="0" w:noHBand="0" w:noVBand="1"/>
      </w:tblPr>
      <w:tblGrid>
        <w:gridCol w:w="3369"/>
        <w:gridCol w:w="2268"/>
        <w:gridCol w:w="1417"/>
        <w:gridCol w:w="2410"/>
      </w:tblGrid>
      <w:tr w:rsidR="00507E09" w:rsidRPr="00051DB8" w14:paraId="10EB60AB" w14:textId="77777777">
        <w:tc>
          <w:tcPr>
            <w:tcW w:w="3369" w:type="dxa"/>
            <w:tcBorders>
              <w:top w:val="nil"/>
              <w:left w:val="nil"/>
              <w:bottom w:val="nil"/>
              <w:right w:val="dotted" w:sz="4" w:space="0" w:color="548DD4" w:themeColor="text2" w:themeTint="99"/>
            </w:tcBorders>
          </w:tcPr>
          <w:p w14:paraId="22C8AD0D" w14:textId="77777777" w:rsidR="00507E09" w:rsidRPr="00051DB8" w:rsidRDefault="00051DB8">
            <w:pPr>
              <w:autoSpaceDE w:val="0"/>
              <w:autoSpaceDN w:val="0"/>
              <w:adjustRightInd w:val="0"/>
              <w:spacing w:line="276" w:lineRule="auto"/>
              <w:rPr>
                <w:rFonts w:cstheme="minorHAnsi"/>
                <w:b/>
                <w:i/>
                <w:sz w:val="24"/>
                <w:szCs w:val="24"/>
              </w:rPr>
            </w:pPr>
            <w:r w:rsidRPr="00051DB8">
              <w:rPr>
                <w:rFonts w:cstheme="minorHAnsi"/>
                <w:b/>
                <w:sz w:val="24"/>
                <w:szCs w:val="24"/>
              </w:rPr>
              <w:t>Projektlaufzeit:</w:t>
            </w:r>
          </w:p>
        </w:tc>
        <w:tc>
          <w:tcPr>
            <w:tcW w:w="2268" w:type="dxa"/>
            <w:tcBorders>
              <w:top w:val="dotted" w:sz="4" w:space="0" w:color="548DD4" w:themeColor="text2" w:themeTint="99"/>
              <w:left w:val="dotted" w:sz="4" w:space="0" w:color="548DD4" w:themeColor="text2" w:themeTint="99"/>
              <w:bottom w:val="dotted" w:sz="4" w:space="0" w:color="548DD4" w:themeColor="text2" w:themeTint="99"/>
              <w:right w:val="dotted" w:sz="4" w:space="0" w:color="548DD4" w:themeColor="text2" w:themeTint="99"/>
            </w:tcBorders>
          </w:tcPr>
          <w:p w14:paraId="07A39156" w14:textId="77777777" w:rsidR="00507E09" w:rsidRPr="00051DB8" w:rsidRDefault="004226C8">
            <w:pPr>
              <w:autoSpaceDE w:val="0"/>
              <w:autoSpaceDN w:val="0"/>
              <w:adjustRightInd w:val="0"/>
              <w:spacing w:line="276" w:lineRule="auto"/>
              <w:rPr>
                <w:rFonts w:cstheme="minorHAnsi"/>
                <w:sz w:val="24"/>
                <w:szCs w:val="24"/>
              </w:rPr>
            </w:pPr>
            <w:sdt>
              <w:sdtPr>
                <w:rPr>
                  <w:rFonts w:cstheme="minorHAnsi"/>
                  <w:sz w:val="24"/>
                  <w:szCs w:val="24"/>
                </w:rPr>
                <w:id w:val="-1997878514"/>
                <w:placeholder>
                  <w:docPart w:val="3051627479B0433DA7BC2693E405F1ED"/>
                </w:placeholder>
                <w:date>
                  <w:dateFormat w:val="d. MMMM yyyy"/>
                  <w:lid w:val="de-DE"/>
                  <w:storeMappedDataAs w:val="dateTime"/>
                  <w:calendar w:val="gregorian"/>
                </w:date>
              </w:sdtPr>
              <w:sdtEndPr/>
              <w:sdtContent>
                <w:r w:rsidR="00051DB8" w:rsidRPr="00051DB8">
                  <w:rPr>
                    <w:rFonts w:cstheme="minorHAnsi"/>
                    <w:sz w:val="24"/>
                    <w:szCs w:val="24"/>
                  </w:rPr>
                  <w:t>TT. MM JJJJ</w:t>
                </w:r>
              </w:sdtContent>
            </w:sdt>
          </w:p>
        </w:tc>
        <w:tc>
          <w:tcPr>
            <w:tcW w:w="1417" w:type="dxa"/>
            <w:tcBorders>
              <w:top w:val="nil"/>
              <w:left w:val="dotted" w:sz="4" w:space="0" w:color="548DD4" w:themeColor="text2" w:themeTint="99"/>
              <w:bottom w:val="nil"/>
              <w:right w:val="dotted" w:sz="4" w:space="0" w:color="548DD4" w:themeColor="text2" w:themeTint="99"/>
            </w:tcBorders>
          </w:tcPr>
          <w:p w14:paraId="290B39E7" w14:textId="77777777" w:rsidR="00507E09" w:rsidRPr="00051DB8" w:rsidRDefault="00051DB8">
            <w:pPr>
              <w:autoSpaceDE w:val="0"/>
              <w:autoSpaceDN w:val="0"/>
              <w:adjustRightInd w:val="0"/>
              <w:spacing w:line="276" w:lineRule="auto"/>
              <w:jc w:val="center"/>
              <w:rPr>
                <w:rFonts w:cstheme="minorHAnsi"/>
                <w:i/>
                <w:sz w:val="24"/>
                <w:szCs w:val="24"/>
              </w:rPr>
            </w:pPr>
            <w:r w:rsidRPr="00051DB8">
              <w:rPr>
                <w:rFonts w:cstheme="minorHAnsi"/>
                <w:i/>
                <w:sz w:val="24"/>
                <w:szCs w:val="24"/>
              </w:rPr>
              <w:t>bis:</w:t>
            </w:r>
          </w:p>
        </w:tc>
        <w:tc>
          <w:tcPr>
            <w:tcW w:w="2410" w:type="dxa"/>
            <w:tcBorders>
              <w:top w:val="dotted" w:sz="4" w:space="0" w:color="548DD4" w:themeColor="text2" w:themeTint="99"/>
              <w:left w:val="dotted" w:sz="4" w:space="0" w:color="548DD4" w:themeColor="text2" w:themeTint="99"/>
              <w:bottom w:val="dotted" w:sz="4" w:space="0" w:color="548DD4" w:themeColor="text2" w:themeTint="99"/>
              <w:right w:val="dotted" w:sz="4" w:space="0" w:color="548DD4" w:themeColor="text2" w:themeTint="99"/>
            </w:tcBorders>
          </w:tcPr>
          <w:p w14:paraId="2EB92C75" w14:textId="77777777" w:rsidR="00507E09" w:rsidRPr="00051DB8" w:rsidRDefault="004226C8">
            <w:pPr>
              <w:autoSpaceDE w:val="0"/>
              <w:autoSpaceDN w:val="0"/>
              <w:adjustRightInd w:val="0"/>
              <w:spacing w:line="276" w:lineRule="auto"/>
              <w:rPr>
                <w:rFonts w:cstheme="minorHAnsi"/>
                <w:sz w:val="24"/>
                <w:szCs w:val="24"/>
              </w:rPr>
            </w:pPr>
            <w:sdt>
              <w:sdtPr>
                <w:rPr>
                  <w:rFonts w:cstheme="minorHAnsi"/>
                  <w:sz w:val="24"/>
                  <w:szCs w:val="24"/>
                </w:rPr>
                <w:id w:val="-465355240"/>
                <w:placeholder>
                  <w:docPart w:val="1FD7219AEBF2404B853FF3D4E1E9BF1B"/>
                </w:placeholder>
                <w:date>
                  <w:dateFormat w:val="d. MMMM yyyy"/>
                  <w:lid w:val="de-DE"/>
                  <w:storeMappedDataAs w:val="dateTime"/>
                  <w:calendar w:val="gregorian"/>
                </w:date>
              </w:sdtPr>
              <w:sdtEndPr/>
              <w:sdtContent>
                <w:r w:rsidR="00051DB8" w:rsidRPr="00051DB8">
                  <w:rPr>
                    <w:rFonts w:cstheme="minorHAnsi"/>
                    <w:sz w:val="24"/>
                    <w:szCs w:val="24"/>
                  </w:rPr>
                  <w:t>TT. MM JJJJ</w:t>
                </w:r>
              </w:sdtContent>
            </w:sdt>
          </w:p>
        </w:tc>
      </w:tr>
    </w:tbl>
    <w:p w14:paraId="30E843A2" w14:textId="77777777" w:rsidR="00507E09" w:rsidRPr="00051DB8" w:rsidRDefault="00507E09">
      <w:pPr>
        <w:pStyle w:val="berschriftb"/>
        <w:tabs>
          <w:tab w:val="left" w:pos="540"/>
          <w:tab w:val="left" w:pos="720"/>
        </w:tabs>
        <w:spacing w:line="360" w:lineRule="auto"/>
        <w:jc w:val="both"/>
        <w:rPr>
          <w:rFonts w:asciiTheme="minorHAnsi" w:hAnsiTheme="minorHAnsi" w:cstheme="minorHAnsi"/>
          <w:sz w:val="24"/>
          <w:szCs w:val="24"/>
        </w:rPr>
      </w:pPr>
    </w:p>
    <w:p w14:paraId="59776A94" w14:textId="77777777" w:rsidR="00507E09" w:rsidRPr="00051DB8" w:rsidRDefault="00051DB8">
      <w:pPr>
        <w:pStyle w:val="berschriftb"/>
        <w:numPr>
          <w:ilvl w:val="0"/>
          <w:numId w:val="28"/>
        </w:numPr>
        <w:tabs>
          <w:tab w:val="left" w:pos="540"/>
          <w:tab w:val="left" w:pos="720"/>
        </w:tabs>
        <w:spacing w:line="360" w:lineRule="auto"/>
        <w:jc w:val="both"/>
        <w:rPr>
          <w:rFonts w:asciiTheme="minorHAnsi" w:hAnsiTheme="minorHAnsi" w:cstheme="minorHAnsi"/>
          <w:sz w:val="24"/>
          <w:szCs w:val="24"/>
        </w:rPr>
      </w:pPr>
      <w:r w:rsidRPr="00051DB8">
        <w:rPr>
          <w:rFonts w:asciiTheme="minorHAnsi" w:hAnsiTheme="minorHAnsi" w:cstheme="minorHAnsi"/>
          <w:sz w:val="24"/>
          <w:szCs w:val="24"/>
        </w:rPr>
        <w:t>Angaben zum Antragsteller</w:t>
      </w:r>
    </w:p>
    <w:tbl>
      <w:tblPr>
        <w:tblStyle w:val="Tabellenraster"/>
        <w:tblW w:w="9464" w:type="dxa"/>
        <w:tblBorders>
          <w:top w:val="dotted" w:sz="4" w:space="0" w:color="auto"/>
          <w:left w:val="dotted" w:sz="4" w:space="0" w:color="auto"/>
          <w:bottom w:val="dotted" w:sz="4" w:space="0" w:color="auto"/>
          <w:right w:val="dotted" w:sz="4" w:space="0" w:color="auto"/>
          <w:insideH w:val="dotted" w:sz="4" w:space="0" w:color="auto"/>
          <w:insideV w:val="dotted" w:sz="4" w:space="0" w:color="auto"/>
        </w:tblBorders>
        <w:tblLook w:val="04A0" w:firstRow="1" w:lastRow="0" w:firstColumn="1" w:lastColumn="0" w:noHBand="0" w:noVBand="1"/>
      </w:tblPr>
      <w:tblGrid>
        <w:gridCol w:w="3369"/>
        <w:gridCol w:w="6095"/>
      </w:tblGrid>
      <w:tr w:rsidR="00507E09" w:rsidRPr="00051DB8" w14:paraId="1CBD0693" w14:textId="77777777">
        <w:tc>
          <w:tcPr>
            <w:tcW w:w="3369" w:type="dxa"/>
            <w:tcBorders>
              <w:top w:val="nil"/>
              <w:left w:val="nil"/>
              <w:bottom w:val="nil"/>
              <w:right w:val="dotted" w:sz="4" w:space="0" w:color="548DD4" w:themeColor="text2" w:themeTint="99"/>
            </w:tcBorders>
            <w:vAlign w:val="center"/>
          </w:tcPr>
          <w:p w14:paraId="5540899B" w14:textId="77777777" w:rsidR="00507E09" w:rsidRPr="00051DB8" w:rsidRDefault="00051DB8">
            <w:pPr>
              <w:autoSpaceDE w:val="0"/>
              <w:autoSpaceDN w:val="0"/>
              <w:adjustRightInd w:val="0"/>
              <w:spacing w:line="276" w:lineRule="auto"/>
              <w:rPr>
                <w:rFonts w:cstheme="minorHAnsi"/>
                <w:sz w:val="24"/>
                <w:szCs w:val="24"/>
              </w:rPr>
            </w:pPr>
            <w:r w:rsidRPr="00051DB8">
              <w:rPr>
                <w:rFonts w:cstheme="minorHAnsi"/>
                <w:i/>
                <w:sz w:val="24"/>
                <w:szCs w:val="24"/>
              </w:rPr>
              <w:t>Rechtsverbindlicher Name</w:t>
            </w:r>
          </w:p>
        </w:tc>
        <w:tc>
          <w:tcPr>
            <w:tcW w:w="6095" w:type="dxa"/>
            <w:tcBorders>
              <w:top w:val="dotted" w:sz="4" w:space="0" w:color="548DD4" w:themeColor="text2" w:themeTint="99"/>
              <w:left w:val="dotted" w:sz="4" w:space="0" w:color="548DD4" w:themeColor="text2" w:themeTint="99"/>
              <w:bottom w:val="dotted" w:sz="4" w:space="0" w:color="548DD4" w:themeColor="text2" w:themeTint="99"/>
              <w:right w:val="dotted" w:sz="4" w:space="0" w:color="548DD4" w:themeColor="text2" w:themeTint="99"/>
            </w:tcBorders>
          </w:tcPr>
          <w:p w14:paraId="27EBD0FB" w14:textId="77777777" w:rsidR="00507E09" w:rsidRPr="00051DB8" w:rsidRDefault="00507E09">
            <w:pPr>
              <w:autoSpaceDE w:val="0"/>
              <w:autoSpaceDN w:val="0"/>
              <w:adjustRightInd w:val="0"/>
              <w:spacing w:line="276" w:lineRule="auto"/>
              <w:jc w:val="both"/>
              <w:rPr>
                <w:rFonts w:cstheme="minorHAnsi"/>
                <w:sz w:val="24"/>
                <w:szCs w:val="24"/>
              </w:rPr>
            </w:pPr>
          </w:p>
        </w:tc>
      </w:tr>
      <w:tr w:rsidR="00507E09" w:rsidRPr="00051DB8" w14:paraId="11832D81" w14:textId="77777777">
        <w:tc>
          <w:tcPr>
            <w:tcW w:w="3369" w:type="dxa"/>
            <w:tcBorders>
              <w:top w:val="nil"/>
              <w:left w:val="nil"/>
              <w:bottom w:val="nil"/>
              <w:right w:val="dotted" w:sz="4" w:space="0" w:color="548DD4" w:themeColor="text2" w:themeTint="99"/>
            </w:tcBorders>
            <w:vAlign w:val="center"/>
          </w:tcPr>
          <w:p w14:paraId="1AB203A1" w14:textId="77777777" w:rsidR="00507E09" w:rsidRPr="00051DB8" w:rsidRDefault="00051DB8">
            <w:pPr>
              <w:autoSpaceDE w:val="0"/>
              <w:autoSpaceDN w:val="0"/>
              <w:adjustRightInd w:val="0"/>
              <w:rPr>
                <w:rFonts w:cstheme="minorHAnsi"/>
                <w:i/>
                <w:sz w:val="24"/>
                <w:szCs w:val="24"/>
              </w:rPr>
            </w:pPr>
            <w:r w:rsidRPr="00051DB8">
              <w:rPr>
                <w:rFonts w:cstheme="minorHAnsi"/>
                <w:i/>
                <w:sz w:val="24"/>
                <w:szCs w:val="24"/>
              </w:rPr>
              <w:t>Fachabteilung/Fachrichtung der</w:t>
            </w:r>
            <w:r w:rsidRPr="00051DB8">
              <w:rPr>
                <w:rFonts w:cstheme="minorHAnsi"/>
                <w:i/>
                <w:sz w:val="24"/>
                <w:szCs w:val="24"/>
              </w:rPr>
              <w:br/>
              <w:t>bevollmächtigten Person</w:t>
            </w:r>
          </w:p>
        </w:tc>
        <w:tc>
          <w:tcPr>
            <w:tcW w:w="6095" w:type="dxa"/>
            <w:tcBorders>
              <w:top w:val="dotted" w:sz="4" w:space="0" w:color="548DD4" w:themeColor="text2" w:themeTint="99"/>
              <w:left w:val="dotted" w:sz="4" w:space="0" w:color="548DD4" w:themeColor="text2" w:themeTint="99"/>
              <w:bottom w:val="dotted" w:sz="4" w:space="0" w:color="548DD4" w:themeColor="text2" w:themeTint="99"/>
              <w:right w:val="dotted" w:sz="4" w:space="0" w:color="548DD4" w:themeColor="text2" w:themeTint="99"/>
            </w:tcBorders>
          </w:tcPr>
          <w:p w14:paraId="3A42033E" w14:textId="77777777" w:rsidR="00507E09" w:rsidRPr="00051DB8" w:rsidRDefault="00507E09">
            <w:pPr>
              <w:autoSpaceDE w:val="0"/>
              <w:autoSpaceDN w:val="0"/>
              <w:adjustRightInd w:val="0"/>
              <w:spacing w:line="276" w:lineRule="auto"/>
              <w:jc w:val="both"/>
              <w:rPr>
                <w:rFonts w:cstheme="minorHAnsi"/>
                <w:sz w:val="24"/>
                <w:szCs w:val="24"/>
              </w:rPr>
            </w:pPr>
          </w:p>
        </w:tc>
      </w:tr>
      <w:tr w:rsidR="00507E09" w:rsidRPr="00051DB8" w14:paraId="1B9F16E8" w14:textId="77777777">
        <w:tc>
          <w:tcPr>
            <w:tcW w:w="3369" w:type="dxa"/>
            <w:tcBorders>
              <w:top w:val="nil"/>
              <w:left w:val="nil"/>
              <w:bottom w:val="nil"/>
              <w:right w:val="dotted" w:sz="4" w:space="0" w:color="548DD4" w:themeColor="text2" w:themeTint="99"/>
            </w:tcBorders>
            <w:vAlign w:val="center"/>
          </w:tcPr>
          <w:p w14:paraId="70756861" w14:textId="77777777" w:rsidR="00507E09" w:rsidRPr="00051DB8" w:rsidRDefault="00051DB8">
            <w:pPr>
              <w:autoSpaceDE w:val="0"/>
              <w:autoSpaceDN w:val="0"/>
              <w:adjustRightInd w:val="0"/>
              <w:rPr>
                <w:rFonts w:cstheme="minorHAnsi"/>
                <w:i/>
                <w:sz w:val="24"/>
                <w:szCs w:val="24"/>
              </w:rPr>
            </w:pPr>
            <w:r w:rsidRPr="00051DB8">
              <w:rPr>
                <w:rFonts w:cstheme="minorHAnsi"/>
                <w:i/>
                <w:sz w:val="24"/>
                <w:szCs w:val="24"/>
              </w:rPr>
              <w:t>Titel, Vorname, Name</w:t>
            </w:r>
            <w:r w:rsidRPr="00051DB8">
              <w:rPr>
                <w:rFonts w:cstheme="minorHAnsi"/>
                <w:i/>
                <w:sz w:val="24"/>
                <w:szCs w:val="24"/>
              </w:rPr>
              <w:br/>
              <w:t>bevollmächtigte Person</w:t>
            </w:r>
          </w:p>
        </w:tc>
        <w:tc>
          <w:tcPr>
            <w:tcW w:w="6095" w:type="dxa"/>
            <w:tcBorders>
              <w:top w:val="dotted" w:sz="4" w:space="0" w:color="548DD4" w:themeColor="text2" w:themeTint="99"/>
              <w:left w:val="dotted" w:sz="4" w:space="0" w:color="548DD4" w:themeColor="text2" w:themeTint="99"/>
              <w:bottom w:val="dotted" w:sz="4" w:space="0" w:color="548DD4" w:themeColor="text2" w:themeTint="99"/>
              <w:right w:val="dotted" w:sz="4" w:space="0" w:color="548DD4" w:themeColor="text2" w:themeTint="99"/>
            </w:tcBorders>
          </w:tcPr>
          <w:p w14:paraId="63324C1E" w14:textId="77777777" w:rsidR="00507E09" w:rsidRPr="00051DB8" w:rsidRDefault="00507E09">
            <w:pPr>
              <w:autoSpaceDE w:val="0"/>
              <w:autoSpaceDN w:val="0"/>
              <w:adjustRightInd w:val="0"/>
              <w:spacing w:line="276" w:lineRule="auto"/>
              <w:jc w:val="both"/>
              <w:rPr>
                <w:rFonts w:cstheme="minorHAnsi"/>
                <w:sz w:val="24"/>
                <w:szCs w:val="24"/>
              </w:rPr>
            </w:pPr>
          </w:p>
        </w:tc>
      </w:tr>
      <w:tr w:rsidR="00507E09" w:rsidRPr="00051DB8" w14:paraId="033187C2" w14:textId="77777777">
        <w:tc>
          <w:tcPr>
            <w:tcW w:w="3369" w:type="dxa"/>
            <w:tcBorders>
              <w:top w:val="nil"/>
              <w:left w:val="nil"/>
              <w:bottom w:val="nil"/>
              <w:right w:val="dotted" w:sz="4" w:space="0" w:color="548DD4" w:themeColor="text2" w:themeTint="99"/>
            </w:tcBorders>
            <w:vAlign w:val="center"/>
          </w:tcPr>
          <w:p w14:paraId="413E8D5C" w14:textId="77777777" w:rsidR="00507E09" w:rsidRPr="00051DB8" w:rsidRDefault="00051DB8">
            <w:pPr>
              <w:autoSpaceDE w:val="0"/>
              <w:autoSpaceDN w:val="0"/>
              <w:adjustRightInd w:val="0"/>
              <w:spacing w:line="276" w:lineRule="auto"/>
              <w:rPr>
                <w:rFonts w:cstheme="minorHAnsi"/>
                <w:sz w:val="24"/>
                <w:szCs w:val="24"/>
              </w:rPr>
            </w:pPr>
            <w:r w:rsidRPr="00051DB8">
              <w:rPr>
                <w:rFonts w:cstheme="minorHAnsi"/>
                <w:i/>
                <w:sz w:val="24"/>
                <w:szCs w:val="24"/>
              </w:rPr>
              <w:t>Straße, Hausnummer</w:t>
            </w:r>
          </w:p>
        </w:tc>
        <w:tc>
          <w:tcPr>
            <w:tcW w:w="6095" w:type="dxa"/>
            <w:tcBorders>
              <w:top w:val="dotted" w:sz="4" w:space="0" w:color="548DD4" w:themeColor="text2" w:themeTint="99"/>
              <w:left w:val="dotted" w:sz="4" w:space="0" w:color="548DD4" w:themeColor="text2" w:themeTint="99"/>
              <w:bottom w:val="dotted" w:sz="4" w:space="0" w:color="548DD4" w:themeColor="text2" w:themeTint="99"/>
              <w:right w:val="dotted" w:sz="4" w:space="0" w:color="548DD4" w:themeColor="text2" w:themeTint="99"/>
            </w:tcBorders>
          </w:tcPr>
          <w:p w14:paraId="17C1DC6A" w14:textId="77777777" w:rsidR="00507E09" w:rsidRPr="00051DB8" w:rsidRDefault="00507E09">
            <w:pPr>
              <w:autoSpaceDE w:val="0"/>
              <w:autoSpaceDN w:val="0"/>
              <w:adjustRightInd w:val="0"/>
              <w:spacing w:line="276" w:lineRule="auto"/>
              <w:jc w:val="both"/>
              <w:rPr>
                <w:rFonts w:cstheme="minorHAnsi"/>
                <w:sz w:val="24"/>
                <w:szCs w:val="24"/>
              </w:rPr>
            </w:pPr>
          </w:p>
        </w:tc>
      </w:tr>
      <w:tr w:rsidR="00507E09" w:rsidRPr="00051DB8" w14:paraId="0459DC24" w14:textId="77777777">
        <w:tc>
          <w:tcPr>
            <w:tcW w:w="3369" w:type="dxa"/>
            <w:tcBorders>
              <w:top w:val="nil"/>
              <w:left w:val="nil"/>
              <w:bottom w:val="nil"/>
              <w:right w:val="dotted" w:sz="4" w:space="0" w:color="548DD4" w:themeColor="text2" w:themeTint="99"/>
            </w:tcBorders>
            <w:vAlign w:val="center"/>
          </w:tcPr>
          <w:p w14:paraId="1E31C843" w14:textId="77777777" w:rsidR="00507E09" w:rsidRPr="00051DB8" w:rsidRDefault="00051DB8">
            <w:pPr>
              <w:autoSpaceDE w:val="0"/>
              <w:autoSpaceDN w:val="0"/>
              <w:adjustRightInd w:val="0"/>
              <w:spacing w:line="276" w:lineRule="auto"/>
              <w:rPr>
                <w:rFonts w:cstheme="minorHAnsi"/>
                <w:sz w:val="24"/>
                <w:szCs w:val="24"/>
              </w:rPr>
            </w:pPr>
            <w:r w:rsidRPr="00051DB8">
              <w:rPr>
                <w:rFonts w:cstheme="minorHAnsi"/>
                <w:i/>
                <w:sz w:val="24"/>
                <w:szCs w:val="24"/>
              </w:rPr>
              <w:t>PLZ, Ort</w:t>
            </w:r>
          </w:p>
        </w:tc>
        <w:tc>
          <w:tcPr>
            <w:tcW w:w="6095" w:type="dxa"/>
            <w:tcBorders>
              <w:top w:val="dotted" w:sz="4" w:space="0" w:color="548DD4" w:themeColor="text2" w:themeTint="99"/>
              <w:left w:val="dotted" w:sz="4" w:space="0" w:color="548DD4" w:themeColor="text2" w:themeTint="99"/>
              <w:bottom w:val="dotted" w:sz="4" w:space="0" w:color="548DD4" w:themeColor="text2" w:themeTint="99"/>
              <w:right w:val="dotted" w:sz="4" w:space="0" w:color="548DD4" w:themeColor="text2" w:themeTint="99"/>
            </w:tcBorders>
          </w:tcPr>
          <w:p w14:paraId="76DC8150" w14:textId="77777777" w:rsidR="00507E09" w:rsidRPr="00051DB8" w:rsidRDefault="00507E09">
            <w:pPr>
              <w:autoSpaceDE w:val="0"/>
              <w:autoSpaceDN w:val="0"/>
              <w:adjustRightInd w:val="0"/>
              <w:spacing w:line="276" w:lineRule="auto"/>
              <w:jc w:val="both"/>
              <w:rPr>
                <w:rFonts w:cstheme="minorHAnsi"/>
                <w:sz w:val="24"/>
                <w:szCs w:val="24"/>
              </w:rPr>
            </w:pPr>
          </w:p>
        </w:tc>
      </w:tr>
      <w:tr w:rsidR="00507E09" w:rsidRPr="00051DB8" w14:paraId="06F37400" w14:textId="77777777">
        <w:tc>
          <w:tcPr>
            <w:tcW w:w="3369" w:type="dxa"/>
            <w:tcBorders>
              <w:top w:val="nil"/>
              <w:left w:val="nil"/>
              <w:bottom w:val="nil"/>
              <w:right w:val="dotted" w:sz="4" w:space="0" w:color="548DD4" w:themeColor="text2" w:themeTint="99"/>
            </w:tcBorders>
            <w:vAlign w:val="center"/>
          </w:tcPr>
          <w:p w14:paraId="065F1125" w14:textId="77777777" w:rsidR="00507E09" w:rsidRPr="00051DB8" w:rsidRDefault="00051DB8">
            <w:pPr>
              <w:autoSpaceDE w:val="0"/>
              <w:autoSpaceDN w:val="0"/>
              <w:adjustRightInd w:val="0"/>
              <w:spacing w:line="276" w:lineRule="auto"/>
              <w:rPr>
                <w:rFonts w:cstheme="minorHAnsi"/>
                <w:sz w:val="24"/>
                <w:szCs w:val="24"/>
              </w:rPr>
            </w:pPr>
            <w:r w:rsidRPr="00051DB8">
              <w:rPr>
                <w:rFonts w:cstheme="minorHAnsi"/>
                <w:i/>
                <w:sz w:val="24"/>
                <w:szCs w:val="24"/>
              </w:rPr>
              <w:t>Telefonnummer</w:t>
            </w:r>
          </w:p>
        </w:tc>
        <w:tc>
          <w:tcPr>
            <w:tcW w:w="6095" w:type="dxa"/>
            <w:tcBorders>
              <w:top w:val="dotted" w:sz="4" w:space="0" w:color="548DD4" w:themeColor="text2" w:themeTint="99"/>
              <w:left w:val="dotted" w:sz="4" w:space="0" w:color="548DD4" w:themeColor="text2" w:themeTint="99"/>
              <w:bottom w:val="dotted" w:sz="4" w:space="0" w:color="548DD4" w:themeColor="text2" w:themeTint="99"/>
              <w:right w:val="dotted" w:sz="4" w:space="0" w:color="548DD4" w:themeColor="text2" w:themeTint="99"/>
            </w:tcBorders>
          </w:tcPr>
          <w:p w14:paraId="08217789" w14:textId="77777777" w:rsidR="00507E09" w:rsidRPr="00051DB8" w:rsidRDefault="00507E09">
            <w:pPr>
              <w:autoSpaceDE w:val="0"/>
              <w:autoSpaceDN w:val="0"/>
              <w:adjustRightInd w:val="0"/>
              <w:spacing w:line="276" w:lineRule="auto"/>
              <w:jc w:val="both"/>
              <w:rPr>
                <w:rFonts w:cstheme="minorHAnsi"/>
                <w:sz w:val="24"/>
                <w:szCs w:val="24"/>
              </w:rPr>
            </w:pPr>
          </w:p>
        </w:tc>
      </w:tr>
      <w:tr w:rsidR="00507E09" w:rsidRPr="00051DB8" w14:paraId="344B5CC0" w14:textId="77777777">
        <w:tc>
          <w:tcPr>
            <w:tcW w:w="3369" w:type="dxa"/>
            <w:tcBorders>
              <w:top w:val="nil"/>
              <w:left w:val="nil"/>
              <w:bottom w:val="nil"/>
              <w:right w:val="dotted" w:sz="4" w:space="0" w:color="548DD4" w:themeColor="text2" w:themeTint="99"/>
            </w:tcBorders>
            <w:vAlign w:val="center"/>
          </w:tcPr>
          <w:p w14:paraId="44B5E470" w14:textId="77777777" w:rsidR="00507E09" w:rsidRPr="00051DB8" w:rsidRDefault="00051DB8">
            <w:pPr>
              <w:autoSpaceDE w:val="0"/>
              <w:autoSpaceDN w:val="0"/>
              <w:adjustRightInd w:val="0"/>
              <w:spacing w:line="276" w:lineRule="auto"/>
              <w:rPr>
                <w:rFonts w:cstheme="minorHAnsi"/>
                <w:sz w:val="24"/>
                <w:szCs w:val="24"/>
              </w:rPr>
            </w:pPr>
            <w:r w:rsidRPr="00051DB8">
              <w:rPr>
                <w:rFonts w:cstheme="minorHAnsi"/>
                <w:i/>
                <w:sz w:val="24"/>
                <w:szCs w:val="24"/>
              </w:rPr>
              <w:t>E-Mail</w:t>
            </w:r>
          </w:p>
        </w:tc>
        <w:tc>
          <w:tcPr>
            <w:tcW w:w="6095" w:type="dxa"/>
            <w:tcBorders>
              <w:top w:val="dotted" w:sz="4" w:space="0" w:color="548DD4" w:themeColor="text2" w:themeTint="99"/>
              <w:left w:val="dotted" w:sz="4" w:space="0" w:color="548DD4" w:themeColor="text2" w:themeTint="99"/>
              <w:bottom w:val="dotted" w:sz="4" w:space="0" w:color="548DD4" w:themeColor="text2" w:themeTint="99"/>
              <w:right w:val="dotted" w:sz="4" w:space="0" w:color="548DD4" w:themeColor="text2" w:themeTint="99"/>
            </w:tcBorders>
          </w:tcPr>
          <w:p w14:paraId="11097E9F" w14:textId="77777777" w:rsidR="00507E09" w:rsidRPr="00051DB8" w:rsidRDefault="00507E09">
            <w:pPr>
              <w:autoSpaceDE w:val="0"/>
              <w:autoSpaceDN w:val="0"/>
              <w:adjustRightInd w:val="0"/>
              <w:spacing w:line="276" w:lineRule="auto"/>
              <w:jc w:val="both"/>
              <w:rPr>
                <w:rFonts w:cstheme="minorHAnsi"/>
                <w:sz w:val="24"/>
                <w:szCs w:val="24"/>
              </w:rPr>
            </w:pPr>
          </w:p>
        </w:tc>
      </w:tr>
    </w:tbl>
    <w:p w14:paraId="4A31F410" w14:textId="77777777" w:rsidR="00507E09" w:rsidRPr="00051DB8" w:rsidRDefault="00507E09">
      <w:pPr>
        <w:tabs>
          <w:tab w:val="left" w:pos="540"/>
          <w:tab w:val="left" w:pos="3119"/>
        </w:tabs>
        <w:autoSpaceDE w:val="0"/>
        <w:autoSpaceDN w:val="0"/>
        <w:adjustRightInd w:val="0"/>
        <w:jc w:val="both"/>
        <w:rPr>
          <w:rFonts w:cstheme="minorHAnsi"/>
          <w:sz w:val="24"/>
          <w:szCs w:val="24"/>
        </w:rPr>
      </w:pPr>
    </w:p>
    <w:p w14:paraId="796CDA22" w14:textId="77777777" w:rsidR="00507E09" w:rsidRPr="00051DB8" w:rsidRDefault="00051DB8">
      <w:pPr>
        <w:tabs>
          <w:tab w:val="left" w:pos="540"/>
          <w:tab w:val="left" w:pos="3119"/>
        </w:tabs>
        <w:autoSpaceDE w:val="0"/>
        <w:autoSpaceDN w:val="0"/>
        <w:adjustRightInd w:val="0"/>
        <w:spacing w:line="360" w:lineRule="auto"/>
        <w:jc w:val="both"/>
        <w:rPr>
          <w:rFonts w:cstheme="minorHAnsi"/>
          <w:sz w:val="24"/>
          <w:szCs w:val="24"/>
        </w:rPr>
      </w:pPr>
      <w:r w:rsidRPr="00051DB8">
        <w:rPr>
          <w:rFonts w:cstheme="minorHAnsi"/>
          <w:sz w:val="24"/>
          <w:szCs w:val="24"/>
        </w:rPr>
        <w:t>Postanschrift (falls abweichend)</w:t>
      </w:r>
    </w:p>
    <w:tbl>
      <w:tblPr>
        <w:tblStyle w:val="Tabellenraster"/>
        <w:tblW w:w="946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369"/>
        <w:gridCol w:w="6095"/>
      </w:tblGrid>
      <w:tr w:rsidR="00507E09" w:rsidRPr="00051DB8" w14:paraId="1AF43BFC" w14:textId="77777777">
        <w:tc>
          <w:tcPr>
            <w:tcW w:w="3369" w:type="dxa"/>
            <w:tcBorders>
              <w:right w:val="dotted" w:sz="4" w:space="0" w:color="548DD4" w:themeColor="text2" w:themeTint="99"/>
            </w:tcBorders>
            <w:vAlign w:val="center"/>
          </w:tcPr>
          <w:p w14:paraId="5FF93FC3" w14:textId="77777777" w:rsidR="00507E09" w:rsidRPr="00051DB8" w:rsidRDefault="00051DB8">
            <w:pPr>
              <w:autoSpaceDE w:val="0"/>
              <w:autoSpaceDN w:val="0"/>
              <w:adjustRightInd w:val="0"/>
              <w:spacing w:line="276" w:lineRule="auto"/>
              <w:rPr>
                <w:rFonts w:cstheme="minorHAnsi"/>
                <w:i/>
                <w:sz w:val="24"/>
                <w:szCs w:val="24"/>
              </w:rPr>
            </w:pPr>
            <w:r w:rsidRPr="00051DB8">
              <w:rPr>
                <w:rFonts w:cstheme="minorHAnsi"/>
                <w:i/>
                <w:sz w:val="24"/>
                <w:szCs w:val="24"/>
              </w:rPr>
              <w:t>Postfach</w:t>
            </w:r>
          </w:p>
        </w:tc>
        <w:tc>
          <w:tcPr>
            <w:tcW w:w="6095" w:type="dxa"/>
            <w:tcBorders>
              <w:top w:val="dotted" w:sz="4" w:space="0" w:color="548DD4" w:themeColor="text2" w:themeTint="99"/>
              <w:left w:val="dotted" w:sz="4" w:space="0" w:color="548DD4" w:themeColor="text2" w:themeTint="99"/>
              <w:bottom w:val="dotted" w:sz="4" w:space="0" w:color="548DD4" w:themeColor="text2" w:themeTint="99"/>
              <w:right w:val="dotted" w:sz="4" w:space="0" w:color="548DD4" w:themeColor="text2" w:themeTint="99"/>
            </w:tcBorders>
          </w:tcPr>
          <w:p w14:paraId="78100DF4" w14:textId="77777777" w:rsidR="00507E09" w:rsidRPr="00051DB8" w:rsidRDefault="00507E09">
            <w:pPr>
              <w:autoSpaceDE w:val="0"/>
              <w:autoSpaceDN w:val="0"/>
              <w:adjustRightInd w:val="0"/>
              <w:spacing w:line="276" w:lineRule="auto"/>
              <w:jc w:val="both"/>
              <w:rPr>
                <w:rFonts w:cstheme="minorHAnsi"/>
                <w:sz w:val="24"/>
                <w:szCs w:val="24"/>
              </w:rPr>
            </w:pPr>
          </w:p>
        </w:tc>
      </w:tr>
      <w:tr w:rsidR="00507E09" w:rsidRPr="00051DB8" w14:paraId="2E124B17" w14:textId="77777777">
        <w:tc>
          <w:tcPr>
            <w:tcW w:w="3369" w:type="dxa"/>
            <w:tcBorders>
              <w:right w:val="dotted" w:sz="4" w:space="0" w:color="548DD4" w:themeColor="text2" w:themeTint="99"/>
            </w:tcBorders>
            <w:vAlign w:val="center"/>
          </w:tcPr>
          <w:p w14:paraId="26ADED38" w14:textId="77777777" w:rsidR="00507E09" w:rsidRPr="00051DB8" w:rsidRDefault="00051DB8">
            <w:pPr>
              <w:autoSpaceDE w:val="0"/>
              <w:autoSpaceDN w:val="0"/>
              <w:adjustRightInd w:val="0"/>
              <w:spacing w:line="276" w:lineRule="auto"/>
              <w:rPr>
                <w:rFonts w:cstheme="minorHAnsi"/>
                <w:i/>
                <w:sz w:val="24"/>
                <w:szCs w:val="24"/>
              </w:rPr>
            </w:pPr>
            <w:r w:rsidRPr="00051DB8">
              <w:rPr>
                <w:rFonts w:cstheme="minorHAnsi"/>
                <w:i/>
                <w:sz w:val="24"/>
                <w:szCs w:val="24"/>
              </w:rPr>
              <w:t>PLZ, Ort</w:t>
            </w:r>
          </w:p>
        </w:tc>
        <w:tc>
          <w:tcPr>
            <w:tcW w:w="6095" w:type="dxa"/>
            <w:tcBorders>
              <w:top w:val="dotted" w:sz="4" w:space="0" w:color="548DD4" w:themeColor="text2" w:themeTint="99"/>
              <w:left w:val="dotted" w:sz="4" w:space="0" w:color="548DD4" w:themeColor="text2" w:themeTint="99"/>
              <w:bottom w:val="dotted" w:sz="4" w:space="0" w:color="548DD4" w:themeColor="text2" w:themeTint="99"/>
              <w:right w:val="dotted" w:sz="4" w:space="0" w:color="548DD4" w:themeColor="text2" w:themeTint="99"/>
            </w:tcBorders>
          </w:tcPr>
          <w:p w14:paraId="7972396F" w14:textId="77777777" w:rsidR="00507E09" w:rsidRPr="00051DB8" w:rsidRDefault="00507E09">
            <w:pPr>
              <w:autoSpaceDE w:val="0"/>
              <w:autoSpaceDN w:val="0"/>
              <w:adjustRightInd w:val="0"/>
              <w:spacing w:line="276" w:lineRule="auto"/>
              <w:jc w:val="both"/>
              <w:rPr>
                <w:rFonts w:cstheme="minorHAnsi"/>
                <w:sz w:val="24"/>
                <w:szCs w:val="24"/>
              </w:rPr>
            </w:pPr>
          </w:p>
        </w:tc>
      </w:tr>
    </w:tbl>
    <w:p w14:paraId="0ED77D43" w14:textId="77777777" w:rsidR="00507E09" w:rsidRPr="00051DB8" w:rsidRDefault="00507E09">
      <w:pPr>
        <w:tabs>
          <w:tab w:val="left" w:pos="540"/>
        </w:tabs>
        <w:autoSpaceDE w:val="0"/>
        <w:autoSpaceDN w:val="0"/>
        <w:adjustRightInd w:val="0"/>
        <w:jc w:val="both"/>
        <w:rPr>
          <w:rFonts w:cstheme="minorHAnsi"/>
          <w:sz w:val="24"/>
          <w:szCs w:val="24"/>
        </w:rPr>
      </w:pPr>
    </w:p>
    <w:tbl>
      <w:tblPr>
        <w:tblStyle w:val="Tabellenraster"/>
        <w:tblW w:w="946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391"/>
        <w:gridCol w:w="6073"/>
      </w:tblGrid>
      <w:tr w:rsidR="00507E09" w:rsidRPr="00051DB8" w14:paraId="31E5BDF0" w14:textId="77777777">
        <w:tc>
          <w:tcPr>
            <w:tcW w:w="3334" w:type="dxa"/>
            <w:tcBorders>
              <w:right w:val="dotted" w:sz="4" w:space="0" w:color="548DD4" w:themeColor="text2" w:themeTint="99"/>
            </w:tcBorders>
            <w:vAlign w:val="center"/>
          </w:tcPr>
          <w:p w14:paraId="7BED26E3" w14:textId="77777777" w:rsidR="00507E09" w:rsidRPr="00051DB8" w:rsidRDefault="00051DB8">
            <w:pPr>
              <w:autoSpaceDE w:val="0"/>
              <w:autoSpaceDN w:val="0"/>
              <w:adjustRightInd w:val="0"/>
              <w:spacing w:line="276" w:lineRule="auto"/>
              <w:rPr>
                <w:rFonts w:cstheme="minorHAnsi"/>
                <w:i/>
                <w:sz w:val="24"/>
                <w:szCs w:val="24"/>
              </w:rPr>
            </w:pPr>
            <w:r w:rsidRPr="00051DB8">
              <w:rPr>
                <w:rFonts w:cstheme="minorHAnsi"/>
                <w:i/>
                <w:sz w:val="24"/>
                <w:szCs w:val="24"/>
              </w:rPr>
              <w:t>Rechtsform</w:t>
            </w:r>
          </w:p>
        </w:tc>
        <w:tc>
          <w:tcPr>
            <w:tcW w:w="6130" w:type="dxa"/>
            <w:tcBorders>
              <w:top w:val="dotted" w:sz="4" w:space="0" w:color="548DD4" w:themeColor="text2" w:themeTint="99"/>
              <w:left w:val="dotted" w:sz="4" w:space="0" w:color="548DD4" w:themeColor="text2" w:themeTint="99"/>
              <w:bottom w:val="dotted" w:sz="4" w:space="0" w:color="548DD4" w:themeColor="text2" w:themeTint="99"/>
              <w:right w:val="dotted" w:sz="4" w:space="0" w:color="548DD4" w:themeColor="text2" w:themeTint="99"/>
            </w:tcBorders>
          </w:tcPr>
          <w:p w14:paraId="53F9D178" w14:textId="77777777" w:rsidR="00507E09" w:rsidRPr="00051DB8" w:rsidRDefault="00507E09">
            <w:pPr>
              <w:autoSpaceDE w:val="0"/>
              <w:autoSpaceDN w:val="0"/>
              <w:adjustRightInd w:val="0"/>
              <w:spacing w:line="276" w:lineRule="auto"/>
              <w:rPr>
                <w:rFonts w:cstheme="minorHAnsi"/>
                <w:sz w:val="24"/>
                <w:szCs w:val="24"/>
              </w:rPr>
            </w:pPr>
          </w:p>
        </w:tc>
      </w:tr>
      <w:tr w:rsidR="00507E09" w:rsidRPr="00051DB8" w14:paraId="7F2AF399" w14:textId="77777777">
        <w:tc>
          <w:tcPr>
            <w:tcW w:w="3334" w:type="dxa"/>
            <w:tcBorders>
              <w:right w:val="dotted" w:sz="4" w:space="0" w:color="548DD4" w:themeColor="text2" w:themeTint="99"/>
            </w:tcBorders>
            <w:vAlign w:val="center"/>
          </w:tcPr>
          <w:p w14:paraId="55B475C1" w14:textId="77777777" w:rsidR="00507E09" w:rsidRPr="00051DB8" w:rsidRDefault="00051DB8">
            <w:pPr>
              <w:autoSpaceDE w:val="0"/>
              <w:autoSpaceDN w:val="0"/>
              <w:adjustRightInd w:val="0"/>
              <w:spacing w:line="276" w:lineRule="auto"/>
              <w:rPr>
                <w:rFonts w:cstheme="minorHAnsi"/>
                <w:i/>
                <w:sz w:val="24"/>
                <w:szCs w:val="24"/>
              </w:rPr>
            </w:pPr>
            <w:r w:rsidRPr="00051DB8">
              <w:rPr>
                <w:rFonts w:cstheme="minorHAnsi"/>
                <w:i/>
                <w:sz w:val="24"/>
                <w:szCs w:val="24"/>
              </w:rPr>
              <w:t>Amtsgericht/Handwerkskammer</w:t>
            </w:r>
          </w:p>
        </w:tc>
        <w:tc>
          <w:tcPr>
            <w:tcW w:w="6130" w:type="dxa"/>
            <w:tcBorders>
              <w:top w:val="dotted" w:sz="4" w:space="0" w:color="548DD4" w:themeColor="text2" w:themeTint="99"/>
              <w:left w:val="dotted" w:sz="4" w:space="0" w:color="548DD4" w:themeColor="text2" w:themeTint="99"/>
              <w:bottom w:val="dotted" w:sz="4" w:space="0" w:color="548DD4" w:themeColor="text2" w:themeTint="99"/>
              <w:right w:val="dotted" w:sz="4" w:space="0" w:color="548DD4" w:themeColor="text2" w:themeTint="99"/>
            </w:tcBorders>
          </w:tcPr>
          <w:p w14:paraId="07165797" w14:textId="77777777" w:rsidR="00507E09" w:rsidRPr="00051DB8" w:rsidRDefault="00507E09">
            <w:pPr>
              <w:autoSpaceDE w:val="0"/>
              <w:autoSpaceDN w:val="0"/>
              <w:adjustRightInd w:val="0"/>
              <w:spacing w:line="276" w:lineRule="auto"/>
              <w:rPr>
                <w:rFonts w:cstheme="minorHAnsi"/>
                <w:sz w:val="24"/>
                <w:szCs w:val="24"/>
              </w:rPr>
            </w:pPr>
          </w:p>
        </w:tc>
      </w:tr>
      <w:tr w:rsidR="00507E09" w:rsidRPr="00051DB8" w14:paraId="580E0BB0" w14:textId="77777777">
        <w:trPr>
          <w:trHeight w:val="329"/>
        </w:trPr>
        <w:tc>
          <w:tcPr>
            <w:tcW w:w="3334" w:type="dxa"/>
            <w:tcBorders>
              <w:right w:val="dotted" w:sz="4" w:space="0" w:color="548DD4" w:themeColor="text2" w:themeTint="99"/>
            </w:tcBorders>
            <w:vAlign w:val="center"/>
          </w:tcPr>
          <w:p w14:paraId="2DD03A2E" w14:textId="77777777" w:rsidR="00507E09" w:rsidRPr="00051DB8" w:rsidRDefault="00051DB8">
            <w:pPr>
              <w:autoSpaceDE w:val="0"/>
              <w:autoSpaceDN w:val="0"/>
              <w:adjustRightInd w:val="0"/>
              <w:spacing w:line="276" w:lineRule="auto"/>
              <w:rPr>
                <w:rFonts w:cstheme="minorHAnsi"/>
                <w:i/>
                <w:sz w:val="24"/>
                <w:szCs w:val="24"/>
              </w:rPr>
            </w:pPr>
            <w:r w:rsidRPr="00051DB8">
              <w:rPr>
                <w:rFonts w:cstheme="minorHAnsi"/>
                <w:i/>
                <w:sz w:val="24"/>
                <w:szCs w:val="24"/>
              </w:rPr>
              <w:t>Register-Nr.</w:t>
            </w:r>
          </w:p>
        </w:tc>
        <w:tc>
          <w:tcPr>
            <w:tcW w:w="6130" w:type="dxa"/>
            <w:tcBorders>
              <w:top w:val="dotted" w:sz="4" w:space="0" w:color="548DD4" w:themeColor="text2" w:themeTint="99"/>
              <w:left w:val="dotted" w:sz="4" w:space="0" w:color="548DD4" w:themeColor="text2" w:themeTint="99"/>
              <w:bottom w:val="dotted" w:sz="4" w:space="0" w:color="548DD4" w:themeColor="text2" w:themeTint="99"/>
              <w:right w:val="dotted" w:sz="4" w:space="0" w:color="548DD4" w:themeColor="text2" w:themeTint="99"/>
            </w:tcBorders>
          </w:tcPr>
          <w:p w14:paraId="2854CB75" w14:textId="77777777" w:rsidR="00507E09" w:rsidRPr="00051DB8" w:rsidRDefault="00507E09">
            <w:pPr>
              <w:autoSpaceDE w:val="0"/>
              <w:autoSpaceDN w:val="0"/>
              <w:adjustRightInd w:val="0"/>
              <w:spacing w:line="276" w:lineRule="auto"/>
              <w:rPr>
                <w:rFonts w:cstheme="minorHAnsi"/>
                <w:sz w:val="24"/>
                <w:szCs w:val="24"/>
              </w:rPr>
            </w:pPr>
          </w:p>
        </w:tc>
      </w:tr>
      <w:tr w:rsidR="00507E09" w:rsidRPr="00051DB8" w14:paraId="7AE217B7" w14:textId="77777777">
        <w:tc>
          <w:tcPr>
            <w:tcW w:w="3334" w:type="dxa"/>
            <w:tcBorders>
              <w:right w:val="dotted" w:sz="4" w:space="0" w:color="548DD4" w:themeColor="text2" w:themeTint="99"/>
            </w:tcBorders>
            <w:vAlign w:val="center"/>
          </w:tcPr>
          <w:p w14:paraId="2DE34404" w14:textId="77777777" w:rsidR="00507E09" w:rsidRPr="00051DB8" w:rsidRDefault="00051DB8">
            <w:pPr>
              <w:autoSpaceDE w:val="0"/>
              <w:autoSpaceDN w:val="0"/>
              <w:adjustRightInd w:val="0"/>
              <w:spacing w:line="276" w:lineRule="auto"/>
              <w:rPr>
                <w:rFonts w:cstheme="minorHAnsi"/>
                <w:i/>
                <w:sz w:val="24"/>
                <w:szCs w:val="24"/>
              </w:rPr>
            </w:pPr>
            <w:bookmarkStart w:id="0" w:name="_Hlk162536299"/>
            <w:r w:rsidRPr="00051DB8">
              <w:rPr>
                <w:rFonts w:cstheme="minorHAnsi"/>
                <w:i/>
                <w:sz w:val="24"/>
                <w:szCs w:val="24"/>
              </w:rPr>
              <w:t>Betriebsnummer</w:t>
            </w:r>
            <w:r w:rsidRPr="00051DB8">
              <w:rPr>
                <w:rStyle w:val="Funotenzeichen"/>
                <w:rFonts w:cstheme="minorHAnsi"/>
                <w:i/>
                <w:sz w:val="24"/>
                <w:szCs w:val="24"/>
              </w:rPr>
              <w:footnoteReference w:id="1"/>
            </w:r>
          </w:p>
        </w:tc>
        <w:tc>
          <w:tcPr>
            <w:tcW w:w="6130" w:type="dxa"/>
            <w:tcBorders>
              <w:top w:val="dotted" w:sz="4" w:space="0" w:color="548DD4" w:themeColor="text2" w:themeTint="99"/>
              <w:left w:val="dotted" w:sz="4" w:space="0" w:color="548DD4" w:themeColor="text2" w:themeTint="99"/>
              <w:bottom w:val="dotted" w:sz="4" w:space="0" w:color="548DD4" w:themeColor="text2" w:themeTint="99"/>
              <w:right w:val="dotted" w:sz="4" w:space="0" w:color="548DD4" w:themeColor="text2" w:themeTint="99"/>
            </w:tcBorders>
          </w:tcPr>
          <w:p w14:paraId="02B52892" w14:textId="77777777" w:rsidR="00507E09" w:rsidRPr="00051DB8" w:rsidRDefault="00507E09">
            <w:pPr>
              <w:autoSpaceDE w:val="0"/>
              <w:autoSpaceDN w:val="0"/>
              <w:adjustRightInd w:val="0"/>
              <w:spacing w:line="276" w:lineRule="auto"/>
              <w:rPr>
                <w:rFonts w:cstheme="minorHAnsi"/>
                <w:sz w:val="24"/>
                <w:szCs w:val="24"/>
              </w:rPr>
            </w:pPr>
          </w:p>
        </w:tc>
      </w:tr>
    </w:tbl>
    <w:p w14:paraId="4EB4CDE7" w14:textId="77777777" w:rsidR="00507E09" w:rsidRPr="00051DB8" w:rsidRDefault="00507E09">
      <w:pPr>
        <w:tabs>
          <w:tab w:val="left" w:pos="540"/>
          <w:tab w:val="left" w:pos="3402"/>
          <w:tab w:val="left" w:pos="3969"/>
        </w:tabs>
        <w:autoSpaceDE w:val="0"/>
        <w:autoSpaceDN w:val="0"/>
        <w:adjustRightInd w:val="0"/>
        <w:spacing w:line="360" w:lineRule="auto"/>
        <w:jc w:val="both"/>
        <w:rPr>
          <w:rFonts w:cstheme="minorHAnsi"/>
          <w:sz w:val="24"/>
          <w:szCs w:val="24"/>
        </w:rPr>
      </w:pPr>
    </w:p>
    <w:p w14:paraId="094C0298" w14:textId="77777777" w:rsidR="00507E09" w:rsidRPr="00051DB8" w:rsidRDefault="00051DB8">
      <w:pPr>
        <w:tabs>
          <w:tab w:val="left" w:pos="540"/>
        </w:tabs>
        <w:autoSpaceDE w:val="0"/>
        <w:autoSpaceDN w:val="0"/>
        <w:adjustRightInd w:val="0"/>
        <w:spacing w:line="360" w:lineRule="auto"/>
        <w:jc w:val="both"/>
        <w:rPr>
          <w:rFonts w:cstheme="minorHAnsi"/>
          <w:sz w:val="24"/>
          <w:szCs w:val="24"/>
          <w:u w:val="single"/>
        </w:rPr>
      </w:pPr>
      <w:r w:rsidRPr="00051DB8">
        <w:rPr>
          <w:rFonts w:cstheme="minorHAnsi"/>
          <w:sz w:val="24"/>
          <w:szCs w:val="24"/>
          <w:u w:val="single"/>
        </w:rPr>
        <w:t>Ausführende Stelle</w:t>
      </w:r>
      <w:r w:rsidRPr="00051DB8">
        <w:rPr>
          <w:rStyle w:val="Funotenzeichen"/>
          <w:rFonts w:cstheme="minorHAnsi"/>
          <w:sz w:val="24"/>
          <w:szCs w:val="24"/>
          <w:u w:val="single"/>
        </w:rPr>
        <w:footnoteReference w:id="2"/>
      </w:r>
      <w:r w:rsidRPr="00051DB8">
        <w:rPr>
          <w:rFonts w:cstheme="minorHAnsi"/>
          <w:sz w:val="24"/>
          <w:szCs w:val="24"/>
          <w:u w:val="single"/>
        </w:rPr>
        <w:t xml:space="preserve"> und Projektleitung</w:t>
      </w:r>
    </w:p>
    <w:p w14:paraId="440C355E" w14:textId="77777777" w:rsidR="00507E09" w:rsidRPr="00051DB8" w:rsidRDefault="00051DB8">
      <w:pPr>
        <w:tabs>
          <w:tab w:val="left" w:pos="540"/>
        </w:tabs>
        <w:autoSpaceDE w:val="0"/>
        <w:autoSpaceDN w:val="0"/>
        <w:adjustRightInd w:val="0"/>
        <w:spacing w:line="276" w:lineRule="auto"/>
        <w:jc w:val="both"/>
        <w:rPr>
          <w:rFonts w:cstheme="minorHAnsi"/>
          <w:i/>
          <w:sz w:val="24"/>
          <w:szCs w:val="24"/>
        </w:rPr>
      </w:pPr>
      <w:r w:rsidRPr="00051DB8">
        <w:rPr>
          <w:rFonts w:cstheme="minorHAnsi"/>
          <w:i/>
          <w:sz w:val="24"/>
          <w:szCs w:val="24"/>
        </w:rPr>
        <w:t>Der Antragsteller ist auch die ausführende Stelle:</w:t>
      </w:r>
    </w:p>
    <w:p w14:paraId="2368412D" w14:textId="5369E028" w:rsidR="00507E09" w:rsidRPr="00051DB8" w:rsidRDefault="00051DB8">
      <w:pPr>
        <w:tabs>
          <w:tab w:val="left" w:pos="2694"/>
          <w:tab w:val="left" w:pos="3261"/>
        </w:tabs>
        <w:autoSpaceDE w:val="0"/>
        <w:autoSpaceDN w:val="0"/>
        <w:adjustRightInd w:val="0"/>
        <w:spacing w:line="276" w:lineRule="auto"/>
        <w:jc w:val="both"/>
        <w:rPr>
          <w:rFonts w:cstheme="minorHAnsi"/>
          <w:bCs/>
          <w:i/>
          <w:sz w:val="24"/>
          <w:szCs w:val="24"/>
        </w:rPr>
      </w:pPr>
      <w:r w:rsidRPr="00051DB8">
        <w:rPr>
          <w:rFonts w:cstheme="minorHAnsi"/>
          <w:bCs/>
          <w:i/>
          <w:sz w:val="24"/>
          <w:szCs w:val="24"/>
        </w:rPr>
        <w:tab/>
      </w:r>
      <w:sdt>
        <w:sdtPr>
          <w:rPr>
            <w:rFonts w:cstheme="minorHAnsi"/>
            <w:bCs/>
            <w:sz w:val="28"/>
            <w:szCs w:val="24"/>
          </w:rPr>
          <w:id w:val="-430048360"/>
          <w14:checkbox>
            <w14:checked w14:val="0"/>
            <w14:checkedState w14:val="2612" w14:font="MS Gothic"/>
            <w14:uncheckedState w14:val="2610" w14:font="MS Gothic"/>
          </w14:checkbox>
        </w:sdtPr>
        <w:sdtEndPr/>
        <w:sdtContent>
          <w:r w:rsidR="000C7817">
            <w:rPr>
              <w:rFonts w:ascii="MS Gothic" w:eastAsia="MS Gothic" w:hAnsi="MS Gothic" w:cstheme="minorHAnsi" w:hint="eastAsia"/>
              <w:bCs/>
              <w:sz w:val="28"/>
              <w:szCs w:val="24"/>
            </w:rPr>
            <w:t>☐</w:t>
          </w:r>
        </w:sdtContent>
      </w:sdt>
      <w:r w:rsidRPr="00051DB8">
        <w:rPr>
          <w:rFonts w:cstheme="minorHAnsi"/>
          <w:bCs/>
          <w:i/>
          <w:sz w:val="24"/>
          <w:szCs w:val="24"/>
        </w:rPr>
        <w:tab/>
      </w:r>
      <w:r w:rsidRPr="00051DB8">
        <w:rPr>
          <w:rFonts w:cstheme="minorHAnsi"/>
          <w:bCs/>
          <w:sz w:val="24"/>
          <w:szCs w:val="24"/>
        </w:rPr>
        <w:t>Ja</w:t>
      </w:r>
    </w:p>
    <w:p w14:paraId="71990FA5" w14:textId="50AA8BBE" w:rsidR="00507E09" w:rsidRPr="00051DB8" w:rsidRDefault="00051DB8">
      <w:pPr>
        <w:tabs>
          <w:tab w:val="left" w:pos="2694"/>
          <w:tab w:val="left" w:pos="3261"/>
        </w:tabs>
        <w:autoSpaceDE w:val="0"/>
        <w:autoSpaceDN w:val="0"/>
        <w:adjustRightInd w:val="0"/>
        <w:spacing w:line="360" w:lineRule="auto"/>
        <w:jc w:val="both"/>
        <w:rPr>
          <w:rFonts w:cstheme="minorHAnsi"/>
          <w:i/>
          <w:sz w:val="24"/>
          <w:szCs w:val="24"/>
        </w:rPr>
      </w:pPr>
      <w:r w:rsidRPr="00051DB8">
        <w:rPr>
          <w:rFonts w:cstheme="minorHAnsi"/>
          <w:bCs/>
          <w:sz w:val="24"/>
          <w:szCs w:val="24"/>
        </w:rPr>
        <w:tab/>
      </w:r>
      <w:sdt>
        <w:sdtPr>
          <w:rPr>
            <w:rFonts w:cstheme="minorHAnsi"/>
            <w:bCs/>
            <w:sz w:val="28"/>
            <w:szCs w:val="24"/>
          </w:rPr>
          <w:id w:val="-1469890064"/>
          <w14:checkbox>
            <w14:checked w14:val="0"/>
            <w14:checkedState w14:val="2612" w14:font="MS Gothic"/>
            <w14:uncheckedState w14:val="2610" w14:font="MS Gothic"/>
          </w14:checkbox>
        </w:sdtPr>
        <w:sdtEndPr/>
        <w:sdtContent>
          <w:r w:rsidR="000C7817">
            <w:rPr>
              <w:rFonts w:ascii="MS Gothic" w:eastAsia="MS Gothic" w:hAnsi="MS Gothic" w:cstheme="minorHAnsi" w:hint="eastAsia"/>
              <w:bCs/>
              <w:sz w:val="28"/>
              <w:szCs w:val="24"/>
            </w:rPr>
            <w:t>☐</w:t>
          </w:r>
        </w:sdtContent>
      </w:sdt>
      <w:r w:rsidRPr="00051DB8">
        <w:rPr>
          <w:rFonts w:cstheme="minorHAnsi"/>
          <w:bCs/>
          <w:i/>
          <w:sz w:val="24"/>
          <w:szCs w:val="24"/>
        </w:rPr>
        <w:tab/>
      </w:r>
      <w:r w:rsidRPr="00051DB8">
        <w:rPr>
          <w:rFonts w:cstheme="minorHAnsi"/>
          <w:bCs/>
          <w:sz w:val="24"/>
          <w:szCs w:val="24"/>
        </w:rPr>
        <w:t xml:space="preserve">Nein </w:t>
      </w:r>
      <w:r w:rsidRPr="00051DB8">
        <w:rPr>
          <w:rFonts w:cstheme="minorHAnsi"/>
          <w:bCs/>
          <w:i/>
          <w:sz w:val="24"/>
          <w:szCs w:val="24"/>
        </w:rPr>
        <w:t>(Bitte ergänzen Sie die folgenden Angaben</w:t>
      </w:r>
      <w:r w:rsidRPr="00051DB8">
        <w:rPr>
          <w:rFonts w:cstheme="minorHAnsi"/>
          <w:i/>
          <w:sz w:val="24"/>
          <w:szCs w:val="24"/>
        </w:rPr>
        <w:t>)</w:t>
      </w:r>
    </w:p>
    <w:tbl>
      <w:tblPr>
        <w:tblStyle w:val="Tabellenraster"/>
        <w:tblW w:w="946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3369"/>
        <w:gridCol w:w="6095"/>
      </w:tblGrid>
      <w:tr w:rsidR="00507E09" w:rsidRPr="00051DB8" w14:paraId="61F2AFD2" w14:textId="77777777">
        <w:tc>
          <w:tcPr>
            <w:tcW w:w="3369" w:type="dxa"/>
            <w:tcBorders>
              <w:right w:val="dotted" w:sz="4" w:space="0" w:color="548DD4" w:themeColor="text2" w:themeTint="99"/>
            </w:tcBorders>
            <w:vAlign w:val="center"/>
          </w:tcPr>
          <w:bookmarkEnd w:id="0"/>
          <w:p w14:paraId="17FA24E8" w14:textId="77777777" w:rsidR="00507E09" w:rsidRPr="00051DB8" w:rsidRDefault="00051DB8">
            <w:pPr>
              <w:autoSpaceDE w:val="0"/>
              <w:autoSpaceDN w:val="0"/>
              <w:adjustRightInd w:val="0"/>
              <w:spacing w:line="276" w:lineRule="auto"/>
              <w:rPr>
                <w:rFonts w:cstheme="minorHAnsi"/>
                <w:i/>
                <w:sz w:val="24"/>
                <w:szCs w:val="24"/>
              </w:rPr>
            </w:pPr>
            <w:r w:rsidRPr="00051DB8">
              <w:rPr>
                <w:rFonts w:cstheme="minorHAnsi"/>
                <w:i/>
                <w:sz w:val="24"/>
                <w:szCs w:val="24"/>
              </w:rPr>
              <w:t>Abteilung/Institut etc.</w:t>
            </w:r>
          </w:p>
        </w:tc>
        <w:tc>
          <w:tcPr>
            <w:tcW w:w="6095" w:type="dxa"/>
            <w:tcBorders>
              <w:top w:val="dotted" w:sz="4" w:space="0" w:color="548DD4" w:themeColor="text2" w:themeTint="99"/>
              <w:left w:val="dotted" w:sz="4" w:space="0" w:color="548DD4" w:themeColor="text2" w:themeTint="99"/>
              <w:bottom w:val="dotted" w:sz="4" w:space="0" w:color="548DD4" w:themeColor="text2" w:themeTint="99"/>
              <w:right w:val="dotted" w:sz="4" w:space="0" w:color="548DD4" w:themeColor="text2" w:themeTint="99"/>
            </w:tcBorders>
          </w:tcPr>
          <w:p w14:paraId="72668469" w14:textId="77777777" w:rsidR="00507E09" w:rsidRPr="00051DB8" w:rsidRDefault="00507E09">
            <w:pPr>
              <w:autoSpaceDE w:val="0"/>
              <w:autoSpaceDN w:val="0"/>
              <w:adjustRightInd w:val="0"/>
              <w:spacing w:line="276" w:lineRule="auto"/>
              <w:rPr>
                <w:rFonts w:cstheme="minorHAnsi"/>
                <w:sz w:val="24"/>
                <w:szCs w:val="24"/>
              </w:rPr>
            </w:pPr>
          </w:p>
        </w:tc>
      </w:tr>
      <w:tr w:rsidR="00507E09" w:rsidRPr="00051DB8" w14:paraId="47F503EB" w14:textId="77777777">
        <w:tc>
          <w:tcPr>
            <w:tcW w:w="3369" w:type="dxa"/>
            <w:tcBorders>
              <w:right w:val="dotted" w:sz="4" w:space="0" w:color="548DD4" w:themeColor="text2" w:themeTint="99"/>
            </w:tcBorders>
            <w:vAlign w:val="center"/>
          </w:tcPr>
          <w:p w14:paraId="364FF8E9" w14:textId="77777777" w:rsidR="00507E09" w:rsidRPr="00051DB8" w:rsidRDefault="00051DB8">
            <w:pPr>
              <w:autoSpaceDE w:val="0"/>
              <w:autoSpaceDN w:val="0"/>
              <w:adjustRightInd w:val="0"/>
              <w:spacing w:line="276" w:lineRule="auto"/>
              <w:rPr>
                <w:rFonts w:cstheme="minorHAnsi"/>
                <w:i/>
                <w:sz w:val="24"/>
                <w:szCs w:val="24"/>
              </w:rPr>
            </w:pPr>
            <w:r w:rsidRPr="00051DB8">
              <w:rPr>
                <w:rFonts w:cstheme="minorHAnsi"/>
                <w:i/>
                <w:sz w:val="24"/>
                <w:szCs w:val="24"/>
              </w:rPr>
              <w:lastRenderedPageBreak/>
              <w:t>Straße, Hausnummer</w:t>
            </w:r>
          </w:p>
        </w:tc>
        <w:tc>
          <w:tcPr>
            <w:tcW w:w="6095" w:type="dxa"/>
            <w:tcBorders>
              <w:top w:val="dotted" w:sz="4" w:space="0" w:color="548DD4" w:themeColor="text2" w:themeTint="99"/>
              <w:left w:val="dotted" w:sz="4" w:space="0" w:color="548DD4" w:themeColor="text2" w:themeTint="99"/>
              <w:bottom w:val="dotted" w:sz="4" w:space="0" w:color="548DD4" w:themeColor="text2" w:themeTint="99"/>
              <w:right w:val="dotted" w:sz="4" w:space="0" w:color="548DD4" w:themeColor="text2" w:themeTint="99"/>
            </w:tcBorders>
          </w:tcPr>
          <w:p w14:paraId="350CD285" w14:textId="77777777" w:rsidR="00507E09" w:rsidRPr="00051DB8" w:rsidRDefault="00507E09">
            <w:pPr>
              <w:autoSpaceDE w:val="0"/>
              <w:autoSpaceDN w:val="0"/>
              <w:adjustRightInd w:val="0"/>
              <w:spacing w:line="276" w:lineRule="auto"/>
              <w:rPr>
                <w:rFonts w:cstheme="minorHAnsi"/>
                <w:sz w:val="24"/>
                <w:szCs w:val="24"/>
              </w:rPr>
            </w:pPr>
          </w:p>
        </w:tc>
      </w:tr>
      <w:tr w:rsidR="00507E09" w:rsidRPr="00051DB8" w14:paraId="187A4FDC" w14:textId="77777777">
        <w:tc>
          <w:tcPr>
            <w:tcW w:w="3369" w:type="dxa"/>
            <w:tcBorders>
              <w:right w:val="dotted" w:sz="4" w:space="0" w:color="548DD4" w:themeColor="text2" w:themeTint="99"/>
            </w:tcBorders>
            <w:vAlign w:val="center"/>
          </w:tcPr>
          <w:p w14:paraId="1DA432C7" w14:textId="77777777" w:rsidR="00507E09" w:rsidRPr="00051DB8" w:rsidRDefault="00051DB8">
            <w:pPr>
              <w:autoSpaceDE w:val="0"/>
              <w:autoSpaceDN w:val="0"/>
              <w:adjustRightInd w:val="0"/>
              <w:spacing w:line="276" w:lineRule="auto"/>
              <w:rPr>
                <w:rFonts w:cstheme="minorHAnsi"/>
                <w:i/>
                <w:sz w:val="24"/>
                <w:szCs w:val="24"/>
              </w:rPr>
            </w:pPr>
            <w:r w:rsidRPr="00051DB8">
              <w:rPr>
                <w:rFonts w:cstheme="minorHAnsi"/>
                <w:i/>
                <w:sz w:val="24"/>
                <w:szCs w:val="24"/>
              </w:rPr>
              <w:t>PLZ, Ort</w:t>
            </w:r>
          </w:p>
        </w:tc>
        <w:tc>
          <w:tcPr>
            <w:tcW w:w="6095" w:type="dxa"/>
            <w:tcBorders>
              <w:top w:val="dotted" w:sz="4" w:space="0" w:color="548DD4" w:themeColor="text2" w:themeTint="99"/>
              <w:left w:val="dotted" w:sz="4" w:space="0" w:color="548DD4" w:themeColor="text2" w:themeTint="99"/>
              <w:bottom w:val="dotted" w:sz="4" w:space="0" w:color="548DD4" w:themeColor="text2" w:themeTint="99"/>
              <w:right w:val="dotted" w:sz="4" w:space="0" w:color="548DD4" w:themeColor="text2" w:themeTint="99"/>
            </w:tcBorders>
          </w:tcPr>
          <w:p w14:paraId="3F3CBF0E" w14:textId="77777777" w:rsidR="00507E09" w:rsidRPr="00051DB8" w:rsidRDefault="00507E09">
            <w:pPr>
              <w:autoSpaceDE w:val="0"/>
              <w:autoSpaceDN w:val="0"/>
              <w:adjustRightInd w:val="0"/>
              <w:spacing w:line="276" w:lineRule="auto"/>
              <w:rPr>
                <w:rFonts w:cstheme="minorHAnsi"/>
                <w:sz w:val="24"/>
                <w:szCs w:val="24"/>
              </w:rPr>
            </w:pPr>
          </w:p>
        </w:tc>
      </w:tr>
    </w:tbl>
    <w:p w14:paraId="2756613F" w14:textId="77777777" w:rsidR="00051DB8" w:rsidRDefault="00051DB8">
      <w:pPr>
        <w:tabs>
          <w:tab w:val="left" w:pos="540"/>
          <w:tab w:val="left" w:pos="3119"/>
          <w:tab w:val="left" w:leader="underscore" w:pos="9072"/>
        </w:tabs>
        <w:autoSpaceDE w:val="0"/>
        <w:autoSpaceDN w:val="0"/>
        <w:adjustRightInd w:val="0"/>
        <w:spacing w:line="360" w:lineRule="auto"/>
        <w:jc w:val="both"/>
        <w:rPr>
          <w:rFonts w:cstheme="minorHAnsi"/>
          <w:sz w:val="24"/>
          <w:szCs w:val="24"/>
        </w:rPr>
      </w:pPr>
    </w:p>
    <w:p w14:paraId="37DD7BD0" w14:textId="77777777" w:rsidR="00507E09" w:rsidRPr="00051DB8" w:rsidRDefault="00051DB8">
      <w:pPr>
        <w:tabs>
          <w:tab w:val="left" w:pos="540"/>
          <w:tab w:val="left" w:pos="3119"/>
          <w:tab w:val="left" w:leader="underscore" w:pos="9072"/>
        </w:tabs>
        <w:autoSpaceDE w:val="0"/>
        <w:autoSpaceDN w:val="0"/>
        <w:adjustRightInd w:val="0"/>
        <w:spacing w:line="360" w:lineRule="auto"/>
        <w:jc w:val="both"/>
        <w:rPr>
          <w:rFonts w:cstheme="minorHAnsi"/>
          <w:sz w:val="24"/>
          <w:szCs w:val="24"/>
        </w:rPr>
      </w:pPr>
      <w:r w:rsidRPr="00051DB8">
        <w:rPr>
          <w:rFonts w:cstheme="minorHAnsi"/>
          <w:sz w:val="24"/>
          <w:szCs w:val="24"/>
        </w:rPr>
        <w:t>Postanschrift (falls abweichend)</w:t>
      </w:r>
    </w:p>
    <w:tbl>
      <w:tblPr>
        <w:tblStyle w:val="Tabellenraster"/>
        <w:tblW w:w="946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802"/>
        <w:gridCol w:w="6662"/>
      </w:tblGrid>
      <w:tr w:rsidR="00507E09" w:rsidRPr="00051DB8" w14:paraId="097261FF" w14:textId="77777777">
        <w:tc>
          <w:tcPr>
            <w:tcW w:w="2802" w:type="dxa"/>
            <w:tcBorders>
              <w:right w:val="dotted" w:sz="4" w:space="0" w:color="548DD4" w:themeColor="text2" w:themeTint="99"/>
            </w:tcBorders>
            <w:vAlign w:val="center"/>
          </w:tcPr>
          <w:p w14:paraId="46E3B0CE" w14:textId="77777777" w:rsidR="00507E09" w:rsidRPr="00051DB8" w:rsidRDefault="00051DB8">
            <w:pPr>
              <w:autoSpaceDE w:val="0"/>
              <w:autoSpaceDN w:val="0"/>
              <w:adjustRightInd w:val="0"/>
              <w:spacing w:line="276" w:lineRule="auto"/>
              <w:rPr>
                <w:rFonts w:cstheme="minorHAnsi"/>
                <w:i/>
                <w:sz w:val="24"/>
                <w:szCs w:val="24"/>
              </w:rPr>
            </w:pPr>
            <w:r w:rsidRPr="00051DB8">
              <w:rPr>
                <w:rFonts w:cstheme="minorHAnsi"/>
                <w:i/>
                <w:sz w:val="24"/>
                <w:szCs w:val="24"/>
              </w:rPr>
              <w:t>Postfach</w:t>
            </w:r>
          </w:p>
        </w:tc>
        <w:tc>
          <w:tcPr>
            <w:tcW w:w="6662" w:type="dxa"/>
            <w:tcBorders>
              <w:top w:val="dotted" w:sz="4" w:space="0" w:color="548DD4" w:themeColor="text2" w:themeTint="99"/>
              <w:left w:val="dotted" w:sz="4" w:space="0" w:color="548DD4" w:themeColor="text2" w:themeTint="99"/>
              <w:bottom w:val="dotted" w:sz="4" w:space="0" w:color="548DD4" w:themeColor="text2" w:themeTint="99"/>
              <w:right w:val="dotted" w:sz="4" w:space="0" w:color="548DD4" w:themeColor="text2" w:themeTint="99"/>
            </w:tcBorders>
          </w:tcPr>
          <w:p w14:paraId="2802AB4D" w14:textId="77777777" w:rsidR="00507E09" w:rsidRPr="00051DB8" w:rsidRDefault="00507E09">
            <w:pPr>
              <w:autoSpaceDE w:val="0"/>
              <w:autoSpaceDN w:val="0"/>
              <w:adjustRightInd w:val="0"/>
              <w:spacing w:line="276" w:lineRule="auto"/>
              <w:rPr>
                <w:rFonts w:cstheme="minorHAnsi"/>
                <w:sz w:val="24"/>
                <w:szCs w:val="24"/>
              </w:rPr>
            </w:pPr>
          </w:p>
        </w:tc>
      </w:tr>
      <w:tr w:rsidR="00507E09" w:rsidRPr="00051DB8" w14:paraId="687B10D9" w14:textId="77777777">
        <w:tc>
          <w:tcPr>
            <w:tcW w:w="2802" w:type="dxa"/>
            <w:tcBorders>
              <w:right w:val="dotted" w:sz="4" w:space="0" w:color="548DD4" w:themeColor="text2" w:themeTint="99"/>
            </w:tcBorders>
            <w:vAlign w:val="center"/>
          </w:tcPr>
          <w:p w14:paraId="04262FE2" w14:textId="77777777" w:rsidR="00507E09" w:rsidRPr="00051DB8" w:rsidRDefault="00051DB8">
            <w:pPr>
              <w:autoSpaceDE w:val="0"/>
              <w:autoSpaceDN w:val="0"/>
              <w:adjustRightInd w:val="0"/>
              <w:spacing w:line="276" w:lineRule="auto"/>
              <w:rPr>
                <w:rFonts w:cstheme="minorHAnsi"/>
                <w:i/>
                <w:sz w:val="24"/>
                <w:szCs w:val="24"/>
              </w:rPr>
            </w:pPr>
            <w:r w:rsidRPr="00051DB8">
              <w:rPr>
                <w:rFonts w:cstheme="minorHAnsi"/>
                <w:i/>
                <w:sz w:val="24"/>
                <w:szCs w:val="24"/>
              </w:rPr>
              <w:t>PLZ, Ort</w:t>
            </w:r>
          </w:p>
        </w:tc>
        <w:tc>
          <w:tcPr>
            <w:tcW w:w="6662" w:type="dxa"/>
            <w:tcBorders>
              <w:top w:val="dotted" w:sz="4" w:space="0" w:color="548DD4" w:themeColor="text2" w:themeTint="99"/>
              <w:left w:val="dotted" w:sz="4" w:space="0" w:color="548DD4" w:themeColor="text2" w:themeTint="99"/>
              <w:bottom w:val="dotted" w:sz="4" w:space="0" w:color="548DD4" w:themeColor="text2" w:themeTint="99"/>
              <w:right w:val="dotted" w:sz="4" w:space="0" w:color="548DD4" w:themeColor="text2" w:themeTint="99"/>
            </w:tcBorders>
          </w:tcPr>
          <w:p w14:paraId="4807A613" w14:textId="77777777" w:rsidR="00507E09" w:rsidRPr="00051DB8" w:rsidRDefault="00507E09">
            <w:pPr>
              <w:autoSpaceDE w:val="0"/>
              <w:autoSpaceDN w:val="0"/>
              <w:adjustRightInd w:val="0"/>
              <w:spacing w:line="276" w:lineRule="auto"/>
              <w:rPr>
                <w:rFonts w:cstheme="minorHAnsi"/>
                <w:sz w:val="24"/>
                <w:szCs w:val="24"/>
              </w:rPr>
            </w:pPr>
          </w:p>
        </w:tc>
      </w:tr>
    </w:tbl>
    <w:p w14:paraId="54424EE4" w14:textId="77777777" w:rsidR="00507E09" w:rsidRPr="00051DB8" w:rsidRDefault="00507E09">
      <w:pPr>
        <w:tabs>
          <w:tab w:val="left" w:pos="540"/>
        </w:tabs>
        <w:autoSpaceDE w:val="0"/>
        <w:autoSpaceDN w:val="0"/>
        <w:adjustRightInd w:val="0"/>
        <w:spacing w:line="360" w:lineRule="auto"/>
        <w:jc w:val="both"/>
        <w:rPr>
          <w:rFonts w:cstheme="minorHAnsi"/>
          <w:sz w:val="24"/>
          <w:szCs w:val="24"/>
          <w:u w:val="single"/>
        </w:rPr>
      </w:pPr>
    </w:p>
    <w:p w14:paraId="0ED9568D" w14:textId="77777777" w:rsidR="00507E09" w:rsidRPr="00051DB8" w:rsidRDefault="00051DB8">
      <w:pPr>
        <w:tabs>
          <w:tab w:val="left" w:pos="540"/>
        </w:tabs>
        <w:autoSpaceDE w:val="0"/>
        <w:autoSpaceDN w:val="0"/>
        <w:adjustRightInd w:val="0"/>
        <w:spacing w:line="360" w:lineRule="auto"/>
        <w:jc w:val="both"/>
        <w:rPr>
          <w:rFonts w:cstheme="minorHAnsi"/>
          <w:i/>
          <w:sz w:val="24"/>
          <w:szCs w:val="24"/>
        </w:rPr>
      </w:pPr>
      <w:r w:rsidRPr="00051DB8">
        <w:rPr>
          <w:rFonts w:cstheme="minorHAnsi"/>
          <w:i/>
          <w:sz w:val="24"/>
          <w:szCs w:val="24"/>
        </w:rPr>
        <w:t>Projektleitung ist:</w:t>
      </w:r>
    </w:p>
    <w:p w14:paraId="42DA0AE8" w14:textId="18A9C237" w:rsidR="00507E09" w:rsidRPr="00051DB8" w:rsidRDefault="00051DB8" w:rsidP="0049227E">
      <w:pPr>
        <w:tabs>
          <w:tab w:val="left" w:pos="2694"/>
          <w:tab w:val="left" w:pos="3402"/>
        </w:tabs>
        <w:autoSpaceDE w:val="0"/>
        <w:autoSpaceDN w:val="0"/>
        <w:adjustRightInd w:val="0"/>
        <w:spacing w:line="360" w:lineRule="auto"/>
        <w:jc w:val="both"/>
        <w:rPr>
          <w:rFonts w:cstheme="minorHAnsi"/>
          <w:i/>
          <w:sz w:val="24"/>
          <w:szCs w:val="24"/>
        </w:rPr>
      </w:pPr>
      <w:r w:rsidRPr="00051DB8">
        <w:rPr>
          <w:rFonts w:cstheme="minorHAnsi"/>
          <w:i/>
          <w:sz w:val="24"/>
          <w:szCs w:val="24"/>
        </w:rPr>
        <w:t>Anrede</w:t>
      </w:r>
      <w:r w:rsidRPr="00051DB8">
        <w:rPr>
          <w:rFonts w:cstheme="minorHAnsi"/>
          <w:i/>
          <w:sz w:val="24"/>
          <w:szCs w:val="24"/>
        </w:rPr>
        <w:tab/>
      </w:r>
      <w:bookmarkStart w:id="1" w:name="_Hlk162536428"/>
      <w:sdt>
        <w:sdtPr>
          <w:rPr>
            <w:rFonts w:cstheme="minorHAnsi"/>
            <w:bCs/>
            <w:sz w:val="28"/>
            <w:szCs w:val="24"/>
          </w:rPr>
          <w:id w:val="-630786906"/>
          <w14:checkbox>
            <w14:checked w14:val="0"/>
            <w14:checkedState w14:val="2612" w14:font="MS Gothic"/>
            <w14:uncheckedState w14:val="2610" w14:font="MS Gothic"/>
          </w14:checkbox>
        </w:sdtPr>
        <w:sdtEndPr/>
        <w:sdtContent>
          <w:r w:rsidR="0049227E">
            <w:rPr>
              <w:rFonts w:ascii="MS Gothic" w:eastAsia="MS Gothic" w:hAnsi="MS Gothic" w:cstheme="minorHAnsi" w:hint="eastAsia"/>
              <w:bCs/>
              <w:sz w:val="28"/>
              <w:szCs w:val="24"/>
            </w:rPr>
            <w:t>☐</w:t>
          </w:r>
        </w:sdtContent>
      </w:sdt>
      <w:r w:rsidRPr="00051DB8">
        <w:rPr>
          <w:rFonts w:cstheme="minorHAnsi"/>
          <w:bCs/>
          <w:i/>
          <w:sz w:val="24"/>
          <w:szCs w:val="24"/>
        </w:rPr>
        <w:tab/>
      </w:r>
      <w:r w:rsidRPr="00051DB8">
        <w:rPr>
          <w:rFonts w:cstheme="minorHAnsi"/>
          <w:bCs/>
          <w:sz w:val="24"/>
          <w:szCs w:val="24"/>
        </w:rPr>
        <w:t>Frau</w:t>
      </w:r>
      <w:r w:rsidRPr="00051DB8">
        <w:rPr>
          <w:rFonts w:cstheme="minorHAnsi"/>
          <w:bCs/>
          <w:sz w:val="24"/>
          <w:szCs w:val="24"/>
        </w:rPr>
        <w:tab/>
      </w:r>
      <w:sdt>
        <w:sdtPr>
          <w:rPr>
            <w:rFonts w:cstheme="minorHAnsi"/>
            <w:bCs/>
            <w:sz w:val="28"/>
            <w:szCs w:val="24"/>
          </w:rPr>
          <w:id w:val="613107684"/>
          <w14:checkbox>
            <w14:checked w14:val="0"/>
            <w14:checkedState w14:val="2612" w14:font="MS Gothic"/>
            <w14:uncheckedState w14:val="2610" w14:font="MS Gothic"/>
          </w14:checkbox>
        </w:sdtPr>
        <w:sdtEndPr/>
        <w:sdtContent>
          <w:r w:rsidR="0049227E">
            <w:rPr>
              <w:rFonts w:ascii="MS Gothic" w:eastAsia="MS Gothic" w:hAnsi="MS Gothic" w:cstheme="minorHAnsi" w:hint="eastAsia"/>
              <w:bCs/>
              <w:sz w:val="28"/>
              <w:szCs w:val="24"/>
            </w:rPr>
            <w:t>☐</w:t>
          </w:r>
        </w:sdtContent>
      </w:sdt>
      <w:r w:rsidRPr="00051DB8">
        <w:rPr>
          <w:rFonts w:cstheme="minorHAnsi"/>
          <w:bCs/>
          <w:i/>
          <w:sz w:val="24"/>
          <w:szCs w:val="24"/>
        </w:rPr>
        <w:tab/>
      </w:r>
      <w:r w:rsidRPr="00051DB8">
        <w:rPr>
          <w:rFonts w:cstheme="minorHAnsi"/>
          <w:bCs/>
          <w:sz w:val="24"/>
          <w:szCs w:val="24"/>
        </w:rPr>
        <w:t>Herr</w:t>
      </w:r>
      <w:bookmarkEnd w:id="1"/>
    </w:p>
    <w:tbl>
      <w:tblPr>
        <w:tblStyle w:val="Tabellenraster"/>
        <w:tblW w:w="946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802"/>
        <w:gridCol w:w="6662"/>
      </w:tblGrid>
      <w:tr w:rsidR="00507E09" w:rsidRPr="00051DB8" w14:paraId="7993DC01" w14:textId="77777777">
        <w:tc>
          <w:tcPr>
            <w:tcW w:w="2802" w:type="dxa"/>
            <w:tcBorders>
              <w:right w:val="dotted" w:sz="4" w:space="0" w:color="548DD4" w:themeColor="text2" w:themeTint="99"/>
            </w:tcBorders>
            <w:vAlign w:val="center"/>
          </w:tcPr>
          <w:p w14:paraId="41E13C26" w14:textId="77777777" w:rsidR="00507E09" w:rsidRPr="00051DB8" w:rsidRDefault="00051DB8">
            <w:pPr>
              <w:autoSpaceDE w:val="0"/>
              <w:autoSpaceDN w:val="0"/>
              <w:adjustRightInd w:val="0"/>
              <w:spacing w:line="276" w:lineRule="auto"/>
              <w:rPr>
                <w:rFonts w:cstheme="minorHAnsi"/>
                <w:i/>
                <w:sz w:val="24"/>
                <w:szCs w:val="24"/>
              </w:rPr>
            </w:pPr>
            <w:r w:rsidRPr="00051DB8">
              <w:rPr>
                <w:rFonts w:cstheme="minorHAnsi"/>
                <w:i/>
                <w:sz w:val="24"/>
                <w:szCs w:val="24"/>
              </w:rPr>
              <w:t>Akademischer Grad</w:t>
            </w:r>
          </w:p>
        </w:tc>
        <w:tc>
          <w:tcPr>
            <w:tcW w:w="6662" w:type="dxa"/>
            <w:tcBorders>
              <w:top w:val="dotted" w:sz="4" w:space="0" w:color="548DD4" w:themeColor="text2" w:themeTint="99"/>
              <w:left w:val="dotted" w:sz="4" w:space="0" w:color="548DD4" w:themeColor="text2" w:themeTint="99"/>
              <w:bottom w:val="dotted" w:sz="4" w:space="0" w:color="548DD4" w:themeColor="text2" w:themeTint="99"/>
              <w:right w:val="dotted" w:sz="4" w:space="0" w:color="548DD4" w:themeColor="text2" w:themeTint="99"/>
            </w:tcBorders>
          </w:tcPr>
          <w:p w14:paraId="78CD5DC9" w14:textId="77777777" w:rsidR="00507E09" w:rsidRPr="00051DB8" w:rsidRDefault="00507E09">
            <w:pPr>
              <w:autoSpaceDE w:val="0"/>
              <w:autoSpaceDN w:val="0"/>
              <w:adjustRightInd w:val="0"/>
              <w:spacing w:line="276" w:lineRule="auto"/>
              <w:rPr>
                <w:rFonts w:cstheme="minorHAnsi"/>
                <w:sz w:val="24"/>
                <w:szCs w:val="24"/>
              </w:rPr>
            </w:pPr>
          </w:p>
        </w:tc>
      </w:tr>
      <w:tr w:rsidR="00507E09" w:rsidRPr="00051DB8" w14:paraId="3CE41B89" w14:textId="77777777">
        <w:tc>
          <w:tcPr>
            <w:tcW w:w="2802" w:type="dxa"/>
            <w:tcBorders>
              <w:right w:val="dotted" w:sz="4" w:space="0" w:color="548DD4" w:themeColor="text2" w:themeTint="99"/>
            </w:tcBorders>
            <w:vAlign w:val="center"/>
          </w:tcPr>
          <w:p w14:paraId="386C1976" w14:textId="77777777" w:rsidR="00507E09" w:rsidRPr="00051DB8" w:rsidRDefault="00051DB8">
            <w:pPr>
              <w:autoSpaceDE w:val="0"/>
              <w:autoSpaceDN w:val="0"/>
              <w:adjustRightInd w:val="0"/>
              <w:spacing w:line="276" w:lineRule="auto"/>
              <w:rPr>
                <w:rFonts w:cstheme="minorHAnsi"/>
                <w:i/>
                <w:sz w:val="24"/>
                <w:szCs w:val="24"/>
              </w:rPr>
            </w:pPr>
            <w:r w:rsidRPr="00051DB8">
              <w:rPr>
                <w:rFonts w:cstheme="minorHAnsi"/>
                <w:i/>
                <w:sz w:val="24"/>
                <w:szCs w:val="24"/>
              </w:rPr>
              <w:t>Name</w:t>
            </w:r>
          </w:p>
        </w:tc>
        <w:tc>
          <w:tcPr>
            <w:tcW w:w="6662" w:type="dxa"/>
            <w:tcBorders>
              <w:top w:val="dotted" w:sz="4" w:space="0" w:color="548DD4" w:themeColor="text2" w:themeTint="99"/>
              <w:left w:val="dotted" w:sz="4" w:space="0" w:color="548DD4" w:themeColor="text2" w:themeTint="99"/>
              <w:bottom w:val="dotted" w:sz="4" w:space="0" w:color="548DD4" w:themeColor="text2" w:themeTint="99"/>
              <w:right w:val="dotted" w:sz="4" w:space="0" w:color="548DD4" w:themeColor="text2" w:themeTint="99"/>
            </w:tcBorders>
          </w:tcPr>
          <w:p w14:paraId="26198A87" w14:textId="77777777" w:rsidR="00507E09" w:rsidRPr="00051DB8" w:rsidRDefault="00507E09">
            <w:pPr>
              <w:autoSpaceDE w:val="0"/>
              <w:autoSpaceDN w:val="0"/>
              <w:adjustRightInd w:val="0"/>
              <w:spacing w:line="276" w:lineRule="auto"/>
              <w:rPr>
                <w:rFonts w:cstheme="minorHAnsi"/>
                <w:sz w:val="24"/>
                <w:szCs w:val="24"/>
              </w:rPr>
            </w:pPr>
          </w:p>
        </w:tc>
      </w:tr>
      <w:tr w:rsidR="00507E09" w:rsidRPr="00051DB8" w14:paraId="71FA8400" w14:textId="77777777">
        <w:tc>
          <w:tcPr>
            <w:tcW w:w="2802" w:type="dxa"/>
            <w:tcBorders>
              <w:right w:val="dotted" w:sz="4" w:space="0" w:color="548DD4" w:themeColor="text2" w:themeTint="99"/>
            </w:tcBorders>
            <w:vAlign w:val="center"/>
          </w:tcPr>
          <w:p w14:paraId="16011CFB" w14:textId="77777777" w:rsidR="00507E09" w:rsidRPr="00051DB8" w:rsidRDefault="00051DB8">
            <w:pPr>
              <w:autoSpaceDE w:val="0"/>
              <w:autoSpaceDN w:val="0"/>
              <w:adjustRightInd w:val="0"/>
              <w:spacing w:line="276" w:lineRule="auto"/>
              <w:rPr>
                <w:rFonts w:cstheme="minorHAnsi"/>
                <w:i/>
                <w:sz w:val="24"/>
                <w:szCs w:val="24"/>
              </w:rPr>
            </w:pPr>
            <w:r w:rsidRPr="00051DB8">
              <w:rPr>
                <w:rFonts w:cstheme="minorHAnsi"/>
                <w:i/>
                <w:sz w:val="24"/>
                <w:szCs w:val="24"/>
              </w:rPr>
              <w:t>Vorname</w:t>
            </w:r>
          </w:p>
        </w:tc>
        <w:tc>
          <w:tcPr>
            <w:tcW w:w="6662" w:type="dxa"/>
            <w:tcBorders>
              <w:top w:val="dotted" w:sz="4" w:space="0" w:color="548DD4" w:themeColor="text2" w:themeTint="99"/>
              <w:left w:val="dotted" w:sz="4" w:space="0" w:color="548DD4" w:themeColor="text2" w:themeTint="99"/>
              <w:bottom w:val="dotted" w:sz="4" w:space="0" w:color="548DD4" w:themeColor="text2" w:themeTint="99"/>
              <w:right w:val="dotted" w:sz="4" w:space="0" w:color="548DD4" w:themeColor="text2" w:themeTint="99"/>
            </w:tcBorders>
          </w:tcPr>
          <w:p w14:paraId="43C1843A" w14:textId="77777777" w:rsidR="00507E09" w:rsidRPr="00051DB8" w:rsidRDefault="00507E09">
            <w:pPr>
              <w:autoSpaceDE w:val="0"/>
              <w:autoSpaceDN w:val="0"/>
              <w:adjustRightInd w:val="0"/>
              <w:spacing w:line="276" w:lineRule="auto"/>
              <w:rPr>
                <w:rFonts w:cstheme="minorHAnsi"/>
                <w:sz w:val="24"/>
                <w:szCs w:val="24"/>
              </w:rPr>
            </w:pPr>
          </w:p>
        </w:tc>
      </w:tr>
    </w:tbl>
    <w:p w14:paraId="32A6F986" w14:textId="77777777" w:rsidR="00507E09" w:rsidRPr="00051DB8" w:rsidRDefault="00507E09">
      <w:pPr>
        <w:tabs>
          <w:tab w:val="left" w:pos="540"/>
          <w:tab w:val="left" w:pos="3402"/>
          <w:tab w:val="left" w:leader="underscore" w:pos="9072"/>
        </w:tabs>
        <w:autoSpaceDE w:val="0"/>
        <w:autoSpaceDN w:val="0"/>
        <w:adjustRightInd w:val="0"/>
        <w:jc w:val="both"/>
        <w:rPr>
          <w:rFonts w:cstheme="minorHAnsi"/>
          <w:i/>
          <w:sz w:val="24"/>
          <w:szCs w:val="24"/>
        </w:rPr>
      </w:pPr>
    </w:p>
    <w:p w14:paraId="4ABF5788" w14:textId="77777777" w:rsidR="00507E09" w:rsidRPr="00051DB8" w:rsidRDefault="00051DB8">
      <w:pPr>
        <w:tabs>
          <w:tab w:val="left" w:pos="540"/>
          <w:tab w:val="left" w:pos="3402"/>
          <w:tab w:val="left" w:leader="underscore" w:pos="9072"/>
        </w:tabs>
        <w:autoSpaceDE w:val="0"/>
        <w:autoSpaceDN w:val="0"/>
        <w:adjustRightInd w:val="0"/>
        <w:spacing w:line="360" w:lineRule="auto"/>
        <w:jc w:val="both"/>
        <w:rPr>
          <w:rFonts w:cstheme="minorHAnsi"/>
          <w:sz w:val="24"/>
          <w:szCs w:val="24"/>
        </w:rPr>
      </w:pPr>
      <w:r w:rsidRPr="00051DB8">
        <w:rPr>
          <w:rFonts w:cstheme="minorHAnsi"/>
          <w:sz w:val="24"/>
          <w:szCs w:val="24"/>
        </w:rPr>
        <w:t>Kontaktdaten</w:t>
      </w:r>
    </w:p>
    <w:tbl>
      <w:tblPr>
        <w:tblStyle w:val="Tabellenraster"/>
        <w:tblW w:w="946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802"/>
        <w:gridCol w:w="6662"/>
      </w:tblGrid>
      <w:tr w:rsidR="00507E09" w:rsidRPr="00051DB8" w14:paraId="0496F4C2" w14:textId="77777777">
        <w:tc>
          <w:tcPr>
            <w:tcW w:w="2802" w:type="dxa"/>
            <w:tcBorders>
              <w:right w:val="dotted" w:sz="4" w:space="0" w:color="548DD4" w:themeColor="text2" w:themeTint="99"/>
            </w:tcBorders>
            <w:vAlign w:val="center"/>
          </w:tcPr>
          <w:p w14:paraId="298DCBAF" w14:textId="77777777" w:rsidR="00507E09" w:rsidRPr="00051DB8" w:rsidRDefault="00051DB8">
            <w:pPr>
              <w:autoSpaceDE w:val="0"/>
              <w:autoSpaceDN w:val="0"/>
              <w:adjustRightInd w:val="0"/>
              <w:spacing w:line="276" w:lineRule="auto"/>
              <w:rPr>
                <w:rFonts w:cstheme="minorHAnsi"/>
                <w:i/>
                <w:sz w:val="24"/>
                <w:szCs w:val="24"/>
              </w:rPr>
            </w:pPr>
            <w:r w:rsidRPr="00051DB8">
              <w:rPr>
                <w:rFonts w:cstheme="minorHAnsi"/>
                <w:i/>
                <w:sz w:val="24"/>
                <w:szCs w:val="24"/>
              </w:rPr>
              <w:t>Telefonnummer</w:t>
            </w:r>
          </w:p>
        </w:tc>
        <w:tc>
          <w:tcPr>
            <w:tcW w:w="6662" w:type="dxa"/>
            <w:tcBorders>
              <w:top w:val="dotted" w:sz="4" w:space="0" w:color="548DD4" w:themeColor="text2" w:themeTint="99"/>
              <w:left w:val="dotted" w:sz="4" w:space="0" w:color="548DD4" w:themeColor="text2" w:themeTint="99"/>
              <w:bottom w:val="dotted" w:sz="4" w:space="0" w:color="548DD4" w:themeColor="text2" w:themeTint="99"/>
              <w:right w:val="dotted" w:sz="4" w:space="0" w:color="548DD4" w:themeColor="text2" w:themeTint="99"/>
            </w:tcBorders>
          </w:tcPr>
          <w:p w14:paraId="3FCBB2CB" w14:textId="77777777" w:rsidR="00507E09" w:rsidRPr="00051DB8" w:rsidRDefault="00507E09">
            <w:pPr>
              <w:autoSpaceDE w:val="0"/>
              <w:autoSpaceDN w:val="0"/>
              <w:adjustRightInd w:val="0"/>
              <w:spacing w:line="276" w:lineRule="auto"/>
              <w:rPr>
                <w:rFonts w:cstheme="minorHAnsi"/>
                <w:sz w:val="24"/>
                <w:szCs w:val="24"/>
              </w:rPr>
            </w:pPr>
          </w:p>
        </w:tc>
      </w:tr>
      <w:tr w:rsidR="00507E09" w:rsidRPr="00051DB8" w14:paraId="3C80B785" w14:textId="77777777">
        <w:tc>
          <w:tcPr>
            <w:tcW w:w="2802" w:type="dxa"/>
            <w:tcBorders>
              <w:right w:val="dotted" w:sz="4" w:space="0" w:color="548DD4" w:themeColor="text2" w:themeTint="99"/>
            </w:tcBorders>
            <w:vAlign w:val="center"/>
          </w:tcPr>
          <w:p w14:paraId="2E38763E" w14:textId="77777777" w:rsidR="00507E09" w:rsidRPr="00051DB8" w:rsidRDefault="00051DB8">
            <w:pPr>
              <w:autoSpaceDE w:val="0"/>
              <w:autoSpaceDN w:val="0"/>
              <w:adjustRightInd w:val="0"/>
              <w:spacing w:line="276" w:lineRule="auto"/>
              <w:rPr>
                <w:rFonts w:cstheme="minorHAnsi"/>
                <w:i/>
                <w:sz w:val="24"/>
                <w:szCs w:val="24"/>
              </w:rPr>
            </w:pPr>
            <w:r w:rsidRPr="00051DB8">
              <w:rPr>
                <w:rFonts w:cstheme="minorHAnsi"/>
                <w:i/>
                <w:sz w:val="24"/>
                <w:szCs w:val="24"/>
              </w:rPr>
              <w:t>E-Mail</w:t>
            </w:r>
          </w:p>
        </w:tc>
        <w:tc>
          <w:tcPr>
            <w:tcW w:w="6662" w:type="dxa"/>
            <w:tcBorders>
              <w:top w:val="dotted" w:sz="4" w:space="0" w:color="548DD4" w:themeColor="text2" w:themeTint="99"/>
              <w:left w:val="dotted" w:sz="4" w:space="0" w:color="548DD4" w:themeColor="text2" w:themeTint="99"/>
              <w:bottom w:val="dotted" w:sz="4" w:space="0" w:color="548DD4" w:themeColor="text2" w:themeTint="99"/>
              <w:right w:val="dotted" w:sz="4" w:space="0" w:color="548DD4" w:themeColor="text2" w:themeTint="99"/>
            </w:tcBorders>
          </w:tcPr>
          <w:p w14:paraId="471CF21A" w14:textId="77777777" w:rsidR="00507E09" w:rsidRPr="00051DB8" w:rsidRDefault="00507E09">
            <w:pPr>
              <w:autoSpaceDE w:val="0"/>
              <w:autoSpaceDN w:val="0"/>
              <w:adjustRightInd w:val="0"/>
              <w:spacing w:line="276" w:lineRule="auto"/>
              <w:rPr>
                <w:rFonts w:cstheme="minorHAnsi"/>
                <w:sz w:val="24"/>
                <w:szCs w:val="24"/>
              </w:rPr>
            </w:pPr>
          </w:p>
        </w:tc>
      </w:tr>
    </w:tbl>
    <w:p w14:paraId="310D4E9F" w14:textId="77777777" w:rsidR="00507E09" w:rsidRPr="00051DB8" w:rsidRDefault="00507E09">
      <w:pPr>
        <w:tabs>
          <w:tab w:val="left" w:pos="540"/>
        </w:tabs>
        <w:autoSpaceDE w:val="0"/>
        <w:autoSpaceDN w:val="0"/>
        <w:adjustRightInd w:val="0"/>
        <w:spacing w:line="360" w:lineRule="auto"/>
        <w:jc w:val="both"/>
        <w:rPr>
          <w:rFonts w:cstheme="minorHAnsi"/>
          <w:sz w:val="24"/>
          <w:szCs w:val="24"/>
        </w:rPr>
      </w:pPr>
    </w:p>
    <w:p w14:paraId="668DF36A" w14:textId="77777777" w:rsidR="00507E09" w:rsidRPr="00051DB8" w:rsidRDefault="00051DB8">
      <w:pPr>
        <w:tabs>
          <w:tab w:val="left" w:pos="540"/>
        </w:tabs>
        <w:autoSpaceDE w:val="0"/>
        <w:autoSpaceDN w:val="0"/>
        <w:adjustRightInd w:val="0"/>
        <w:spacing w:line="360" w:lineRule="auto"/>
        <w:jc w:val="both"/>
        <w:rPr>
          <w:rFonts w:cstheme="minorHAnsi"/>
          <w:sz w:val="24"/>
          <w:szCs w:val="24"/>
          <w:u w:val="single"/>
        </w:rPr>
      </w:pPr>
      <w:r w:rsidRPr="00051DB8">
        <w:rPr>
          <w:rFonts w:cstheme="minorHAnsi"/>
          <w:sz w:val="24"/>
          <w:szCs w:val="24"/>
          <w:u w:val="single"/>
        </w:rPr>
        <w:t>Korrespondenzadresse</w:t>
      </w:r>
    </w:p>
    <w:p w14:paraId="6EC0188D" w14:textId="77777777" w:rsidR="00507E09" w:rsidRPr="00051DB8" w:rsidRDefault="00051DB8">
      <w:pPr>
        <w:tabs>
          <w:tab w:val="left" w:pos="2694"/>
          <w:tab w:val="left" w:pos="3261"/>
        </w:tabs>
        <w:autoSpaceDE w:val="0"/>
        <w:autoSpaceDN w:val="0"/>
        <w:adjustRightInd w:val="0"/>
        <w:spacing w:after="120" w:line="276" w:lineRule="auto"/>
        <w:jc w:val="both"/>
        <w:rPr>
          <w:rFonts w:cstheme="minorHAnsi"/>
          <w:bCs/>
          <w:i/>
          <w:sz w:val="24"/>
          <w:szCs w:val="24"/>
        </w:rPr>
      </w:pPr>
      <w:r w:rsidRPr="00051DB8">
        <w:rPr>
          <w:rFonts w:cstheme="minorHAnsi"/>
          <w:i/>
          <w:sz w:val="24"/>
          <w:szCs w:val="24"/>
        </w:rPr>
        <w:t xml:space="preserve">Adresse zur Verwendung bei fortlaufender sämtlicher Korrespondenz </w:t>
      </w:r>
      <w:r w:rsidRPr="00051DB8">
        <w:rPr>
          <w:rFonts w:cstheme="minorHAnsi"/>
          <w:b/>
          <w:i/>
          <w:sz w:val="24"/>
          <w:szCs w:val="24"/>
        </w:rPr>
        <w:t>(inkl. Förder-</w:t>
      </w:r>
      <w:r w:rsidRPr="00051DB8">
        <w:rPr>
          <w:rFonts w:cstheme="minorHAnsi"/>
          <w:b/>
          <w:i/>
          <w:sz w:val="24"/>
          <w:szCs w:val="24"/>
        </w:rPr>
        <w:br/>
      </w:r>
      <w:proofErr w:type="spellStart"/>
      <w:r w:rsidRPr="00051DB8">
        <w:rPr>
          <w:rFonts w:cstheme="minorHAnsi"/>
          <w:b/>
          <w:i/>
          <w:sz w:val="24"/>
          <w:szCs w:val="24"/>
        </w:rPr>
        <w:t>entscheidung</w:t>
      </w:r>
      <w:proofErr w:type="spellEnd"/>
      <w:r w:rsidRPr="00051DB8">
        <w:rPr>
          <w:rFonts w:cstheme="minorHAnsi"/>
          <w:b/>
          <w:i/>
          <w:sz w:val="24"/>
          <w:szCs w:val="24"/>
        </w:rPr>
        <w:t>)</w:t>
      </w:r>
      <w:r w:rsidRPr="00051DB8">
        <w:rPr>
          <w:rFonts w:cstheme="minorHAnsi"/>
          <w:i/>
          <w:sz w:val="24"/>
          <w:szCs w:val="24"/>
        </w:rPr>
        <w:t>. Diese Angabe ist eine Pflichtangabe.</w:t>
      </w:r>
    </w:p>
    <w:tbl>
      <w:tblPr>
        <w:tblStyle w:val="Tabellenraster"/>
        <w:tblW w:w="946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2802"/>
        <w:gridCol w:w="6662"/>
      </w:tblGrid>
      <w:tr w:rsidR="00507E09" w:rsidRPr="00051DB8" w14:paraId="16455D98" w14:textId="77777777">
        <w:tc>
          <w:tcPr>
            <w:tcW w:w="2802" w:type="dxa"/>
            <w:tcBorders>
              <w:right w:val="dotted" w:sz="4" w:space="0" w:color="548DD4" w:themeColor="text2" w:themeTint="99"/>
            </w:tcBorders>
            <w:vAlign w:val="center"/>
          </w:tcPr>
          <w:p w14:paraId="5A7ABA67" w14:textId="77777777" w:rsidR="00507E09" w:rsidRPr="00051DB8" w:rsidRDefault="00051DB8">
            <w:pPr>
              <w:autoSpaceDE w:val="0"/>
              <w:autoSpaceDN w:val="0"/>
              <w:adjustRightInd w:val="0"/>
              <w:spacing w:line="276" w:lineRule="auto"/>
              <w:rPr>
                <w:rFonts w:cstheme="minorHAnsi"/>
                <w:i/>
                <w:sz w:val="24"/>
                <w:szCs w:val="24"/>
              </w:rPr>
            </w:pPr>
            <w:r w:rsidRPr="00051DB8">
              <w:rPr>
                <w:rFonts w:cstheme="minorHAnsi"/>
                <w:i/>
                <w:sz w:val="24"/>
                <w:szCs w:val="24"/>
              </w:rPr>
              <w:t>Abteilung/Institut etc.</w:t>
            </w:r>
          </w:p>
        </w:tc>
        <w:tc>
          <w:tcPr>
            <w:tcW w:w="6662" w:type="dxa"/>
            <w:tcBorders>
              <w:top w:val="dotted" w:sz="4" w:space="0" w:color="548DD4" w:themeColor="text2" w:themeTint="99"/>
              <w:left w:val="dotted" w:sz="4" w:space="0" w:color="548DD4" w:themeColor="text2" w:themeTint="99"/>
              <w:bottom w:val="dotted" w:sz="4" w:space="0" w:color="548DD4" w:themeColor="text2" w:themeTint="99"/>
              <w:right w:val="dotted" w:sz="4" w:space="0" w:color="548DD4" w:themeColor="text2" w:themeTint="99"/>
            </w:tcBorders>
          </w:tcPr>
          <w:p w14:paraId="314DF1E3" w14:textId="77777777" w:rsidR="00507E09" w:rsidRPr="00051DB8" w:rsidRDefault="00507E09">
            <w:pPr>
              <w:autoSpaceDE w:val="0"/>
              <w:autoSpaceDN w:val="0"/>
              <w:adjustRightInd w:val="0"/>
              <w:spacing w:line="276" w:lineRule="auto"/>
              <w:rPr>
                <w:rFonts w:cstheme="minorHAnsi"/>
                <w:sz w:val="24"/>
                <w:szCs w:val="24"/>
              </w:rPr>
            </w:pPr>
          </w:p>
        </w:tc>
      </w:tr>
      <w:tr w:rsidR="00507E09" w:rsidRPr="00051DB8" w14:paraId="3F19EF2B" w14:textId="77777777">
        <w:tc>
          <w:tcPr>
            <w:tcW w:w="2802" w:type="dxa"/>
            <w:tcBorders>
              <w:right w:val="dotted" w:sz="4" w:space="0" w:color="548DD4" w:themeColor="text2" w:themeTint="99"/>
            </w:tcBorders>
            <w:vAlign w:val="center"/>
          </w:tcPr>
          <w:p w14:paraId="7E2458AC" w14:textId="77777777" w:rsidR="00507E09" w:rsidRPr="00051DB8" w:rsidRDefault="00051DB8">
            <w:pPr>
              <w:autoSpaceDE w:val="0"/>
              <w:autoSpaceDN w:val="0"/>
              <w:adjustRightInd w:val="0"/>
              <w:spacing w:line="276" w:lineRule="auto"/>
              <w:rPr>
                <w:rFonts w:cstheme="minorHAnsi"/>
                <w:i/>
                <w:sz w:val="24"/>
                <w:szCs w:val="24"/>
              </w:rPr>
            </w:pPr>
            <w:r w:rsidRPr="00051DB8">
              <w:rPr>
                <w:rFonts w:cstheme="minorHAnsi"/>
                <w:i/>
                <w:sz w:val="24"/>
                <w:szCs w:val="24"/>
              </w:rPr>
              <w:t>Ansprechperson</w:t>
            </w:r>
          </w:p>
        </w:tc>
        <w:tc>
          <w:tcPr>
            <w:tcW w:w="6662" w:type="dxa"/>
            <w:tcBorders>
              <w:top w:val="dotted" w:sz="4" w:space="0" w:color="548DD4" w:themeColor="text2" w:themeTint="99"/>
              <w:left w:val="dotted" w:sz="4" w:space="0" w:color="548DD4" w:themeColor="text2" w:themeTint="99"/>
              <w:bottom w:val="dotted" w:sz="4" w:space="0" w:color="548DD4" w:themeColor="text2" w:themeTint="99"/>
              <w:right w:val="dotted" w:sz="4" w:space="0" w:color="548DD4" w:themeColor="text2" w:themeTint="99"/>
            </w:tcBorders>
          </w:tcPr>
          <w:p w14:paraId="536AB120" w14:textId="77777777" w:rsidR="00507E09" w:rsidRPr="00051DB8" w:rsidRDefault="00507E09">
            <w:pPr>
              <w:autoSpaceDE w:val="0"/>
              <w:autoSpaceDN w:val="0"/>
              <w:adjustRightInd w:val="0"/>
              <w:spacing w:line="276" w:lineRule="auto"/>
              <w:rPr>
                <w:rFonts w:cstheme="minorHAnsi"/>
                <w:sz w:val="24"/>
                <w:szCs w:val="24"/>
              </w:rPr>
            </w:pPr>
          </w:p>
        </w:tc>
      </w:tr>
      <w:tr w:rsidR="00507E09" w:rsidRPr="00051DB8" w14:paraId="32132701" w14:textId="77777777">
        <w:tc>
          <w:tcPr>
            <w:tcW w:w="2802" w:type="dxa"/>
            <w:tcBorders>
              <w:right w:val="dotted" w:sz="4" w:space="0" w:color="548DD4" w:themeColor="text2" w:themeTint="99"/>
            </w:tcBorders>
            <w:vAlign w:val="center"/>
          </w:tcPr>
          <w:p w14:paraId="60F91697" w14:textId="77777777" w:rsidR="00507E09" w:rsidRPr="00051DB8" w:rsidRDefault="00051DB8">
            <w:pPr>
              <w:autoSpaceDE w:val="0"/>
              <w:autoSpaceDN w:val="0"/>
              <w:adjustRightInd w:val="0"/>
              <w:spacing w:line="276" w:lineRule="auto"/>
              <w:rPr>
                <w:rFonts w:cstheme="minorHAnsi"/>
                <w:i/>
                <w:sz w:val="24"/>
                <w:szCs w:val="24"/>
              </w:rPr>
            </w:pPr>
            <w:r w:rsidRPr="00051DB8">
              <w:rPr>
                <w:rFonts w:cstheme="minorHAnsi"/>
                <w:i/>
                <w:sz w:val="24"/>
                <w:szCs w:val="24"/>
              </w:rPr>
              <w:t>Straße, Hausnummer</w:t>
            </w:r>
          </w:p>
        </w:tc>
        <w:tc>
          <w:tcPr>
            <w:tcW w:w="6662" w:type="dxa"/>
            <w:tcBorders>
              <w:top w:val="dotted" w:sz="4" w:space="0" w:color="548DD4" w:themeColor="text2" w:themeTint="99"/>
              <w:left w:val="dotted" w:sz="4" w:space="0" w:color="548DD4" w:themeColor="text2" w:themeTint="99"/>
              <w:bottom w:val="dotted" w:sz="4" w:space="0" w:color="548DD4" w:themeColor="text2" w:themeTint="99"/>
              <w:right w:val="dotted" w:sz="4" w:space="0" w:color="548DD4" w:themeColor="text2" w:themeTint="99"/>
            </w:tcBorders>
          </w:tcPr>
          <w:p w14:paraId="4EE4941E" w14:textId="77777777" w:rsidR="00507E09" w:rsidRPr="00051DB8" w:rsidRDefault="00507E09">
            <w:pPr>
              <w:autoSpaceDE w:val="0"/>
              <w:autoSpaceDN w:val="0"/>
              <w:adjustRightInd w:val="0"/>
              <w:spacing w:line="276" w:lineRule="auto"/>
              <w:rPr>
                <w:rFonts w:cstheme="minorHAnsi"/>
                <w:sz w:val="24"/>
                <w:szCs w:val="24"/>
              </w:rPr>
            </w:pPr>
          </w:p>
        </w:tc>
      </w:tr>
      <w:tr w:rsidR="00507E09" w:rsidRPr="00051DB8" w14:paraId="0E9E5F13" w14:textId="77777777">
        <w:tc>
          <w:tcPr>
            <w:tcW w:w="2802" w:type="dxa"/>
            <w:tcBorders>
              <w:right w:val="dotted" w:sz="4" w:space="0" w:color="548DD4" w:themeColor="text2" w:themeTint="99"/>
            </w:tcBorders>
            <w:vAlign w:val="center"/>
          </w:tcPr>
          <w:p w14:paraId="23CC1E9E" w14:textId="77777777" w:rsidR="00507E09" w:rsidRPr="00051DB8" w:rsidRDefault="00051DB8">
            <w:pPr>
              <w:autoSpaceDE w:val="0"/>
              <w:autoSpaceDN w:val="0"/>
              <w:adjustRightInd w:val="0"/>
              <w:spacing w:line="276" w:lineRule="auto"/>
              <w:rPr>
                <w:rFonts w:cstheme="minorHAnsi"/>
                <w:i/>
                <w:sz w:val="24"/>
                <w:szCs w:val="24"/>
              </w:rPr>
            </w:pPr>
            <w:r w:rsidRPr="00051DB8">
              <w:rPr>
                <w:rFonts w:cstheme="minorHAnsi"/>
                <w:i/>
                <w:sz w:val="24"/>
                <w:szCs w:val="24"/>
              </w:rPr>
              <w:t>PLZ, Ort</w:t>
            </w:r>
          </w:p>
        </w:tc>
        <w:tc>
          <w:tcPr>
            <w:tcW w:w="6662" w:type="dxa"/>
            <w:tcBorders>
              <w:top w:val="dotted" w:sz="4" w:space="0" w:color="548DD4" w:themeColor="text2" w:themeTint="99"/>
              <w:left w:val="dotted" w:sz="4" w:space="0" w:color="548DD4" w:themeColor="text2" w:themeTint="99"/>
              <w:bottom w:val="dotted" w:sz="4" w:space="0" w:color="548DD4" w:themeColor="text2" w:themeTint="99"/>
              <w:right w:val="dotted" w:sz="4" w:space="0" w:color="548DD4" w:themeColor="text2" w:themeTint="99"/>
            </w:tcBorders>
          </w:tcPr>
          <w:p w14:paraId="68BF5149" w14:textId="77777777" w:rsidR="00507E09" w:rsidRPr="00051DB8" w:rsidRDefault="00507E09">
            <w:pPr>
              <w:autoSpaceDE w:val="0"/>
              <w:autoSpaceDN w:val="0"/>
              <w:adjustRightInd w:val="0"/>
              <w:spacing w:line="276" w:lineRule="auto"/>
              <w:rPr>
                <w:rFonts w:cstheme="minorHAnsi"/>
                <w:sz w:val="24"/>
                <w:szCs w:val="24"/>
              </w:rPr>
            </w:pPr>
          </w:p>
        </w:tc>
      </w:tr>
      <w:tr w:rsidR="00507E09" w:rsidRPr="00051DB8" w14:paraId="7F563BEF" w14:textId="77777777">
        <w:tc>
          <w:tcPr>
            <w:tcW w:w="2802" w:type="dxa"/>
            <w:tcBorders>
              <w:right w:val="dotted" w:sz="4" w:space="0" w:color="548DD4" w:themeColor="text2" w:themeTint="99"/>
            </w:tcBorders>
            <w:vAlign w:val="center"/>
          </w:tcPr>
          <w:p w14:paraId="6CB2118C" w14:textId="77777777" w:rsidR="00507E09" w:rsidRPr="00051DB8" w:rsidRDefault="00051DB8">
            <w:pPr>
              <w:autoSpaceDE w:val="0"/>
              <w:autoSpaceDN w:val="0"/>
              <w:adjustRightInd w:val="0"/>
              <w:spacing w:line="276" w:lineRule="auto"/>
              <w:rPr>
                <w:rFonts w:cstheme="minorHAnsi"/>
                <w:i/>
                <w:sz w:val="24"/>
                <w:szCs w:val="24"/>
              </w:rPr>
            </w:pPr>
            <w:r w:rsidRPr="00051DB8">
              <w:rPr>
                <w:rFonts w:cstheme="minorHAnsi"/>
                <w:i/>
                <w:sz w:val="24"/>
                <w:szCs w:val="24"/>
              </w:rPr>
              <w:t>Telefonnummer</w:t>
            </w:r>
          </w:p>
        </w:tc>
        <w:tc>
          <w:tcPr>
            <w:tcW w:w="6662" w:type="dxa"/>
            <w:tcBorders>
              <w:top w:val="dotted" w:sz="4" w:space="0" w:color="548DD4" w:themeColor="text2" w:themeTint="99"/>
              <w:left w:val="dotted" w:sz="4" w:space="0" w:color="548DD4" w:themeColor="text2" w:themeTint="99"/>
              <w:bottom w:val="dotted" w:sz="4" w:space="0" w:color="548DD4" w:themeColor="text2" w:themeTint="99"/>
              <w:right w:val="dotted" w:sz="4" w:space="0" w:color="548DD4" w:themeColor="text2" w:themeTint="99"/>
            </w:tcBorders>
          </w:tcPr>
          <w:p w14:paraId="06582A2A" w14:textId="77777777" w:rsidR="00507E09" w:rsidRPr="00051DB8" w:rsidRDefault="00507E09">
            <w:pPr>
              <w:autoSpaceDE w:val="0"/>
              <w:autoSpaceDN w:val="0"/>
              <w:adjustRightInd w:val="0"/>
              <w:spacing w:line="276" w:lineRule="auto"/>
              <w:rPr>
                <w:rFonts w:cstheme="minorHAnsi"/>
                <w:sz w:val="24"/>
                <w:szCs w:val="24"/>
              </w:rPr>
            </w:pPr>
          </w:p>
        </w:tc>
      </w:tr>
      <w:tr w:rsidR="00507E09" w:rsidRPr="00051DB8" w14:paraId="0D55120A" w14:textId="77777777">
        <w:tc>
          <w:tcPr>
            <w:tcW w:w="2802" w:type="dxa"/>
            <w:tcBorders>
              <w:right w:val="dotted" w:sz="4" w:space="0" w:color="548DD4" w:themeColor="text2" w:themeTint="99"/>
            </w:tcBorders>
            <w:vAlign w:val="center"/>
          </w:tcPr>
          <w:p w14:paraId="2A46463F" w14:textId="77777777" w:rsidR="00507E09" w:rsidRPr="00051DB8" w:rsidRDefault="00051DB8">
            <w:pPr>
              <w:autoSpaceDE w:val="0"/>
              <w:autoSpaceDN w:val="0"/>
              <w:adjustRightInd w:val="0"/>
              <w:spacing w:line="276" w:lineRule="auto"/>
              <w:rPr>
                <w:rFonts w:cstheme="minorHAnsi"/>
                <w:i/>
                <w:sz w:val="24"/>
                <w:szCs w:val="24"/>
              </w:rPr>
            </w:pPr>
            <w:r w:rsidRPr="00051DB8">
              <w:rPr>
                <w:rFonts w:cstheme="minorHAnsi"/>
                <w:i/>
                <w:sz w:val="24"/>
                <w:szCs w:val="24"/>
              </w:rPr>
              <w:t>E-Mail</w:t>
            </w:r>
          </w:p>
        </w:tc>
        <w:tc>
          <w:tcPr>
            <w:tcW w:w="6662" w:type="dxa"/>
            <w:tcBorders>
              <w:top w:val="dotted" w:sz="4" w:space="0" w:color="548DD4" w:themeColor="text2" w:themeTint="99"/>
              <w:left w:val="dotted" w:sz="4" w:space="0" w:color="548DD4" w:themeColor="text2" w:themeTint="99"/>
              <w:bottom w:val="dotted" w:sz="4" w:space="0" w:color="548DD4" w:themeColor="text2" w:themeTint="99"/>
              <w:right w:val="dotted" w:sz="4" w:space="0" w:color="548DD4" w:themeColor="text2" w:themeTint="99"/>
            </w:tcBorders>
          </w:tcPr>
          <w:p w14:paraId="6501B3A1" w14:textId="77777777" w:rsidR="00507E09" w:rsidRPr="00051DB8" w:rsidRDefault="00507E09">
            <w:pPr>
              <w:autoSpaceDE w:val="0"/>
              <w:autoSpaceDN w:val="0"/>
              <w:adjustRightInd w:val="0"/>
              <w:spacing w:line="276" w:lineRule="auto"/>
              <w:rPr>
                <w:rFonts w:cstheme="minorHAnsi"/>
                <w:sz w:val="24"/>
                <w:szCs w:val="24"/>
              </w:rPr>
            </w:pPr>
          </w:p>
        </w:tc>
      </w:tr>
    </w:tbl>
    <w:p w14:paraId="13A1C85A" w14:textId="77777777" w:rsidR="00507E09" w:rsidRPr="00051DB8" w:rsidRDefault="00507E09">
      <w:pPr>
        <w:tabs>
          <w:tab w:val="left" w:pos="540"/>
        </w:tabs>
        <w:autoSpaceDE w:val="0"/>
        <w:autoSpaceDN w:val="0"/>
        <w:adjustRightInd w:val="0"/>
        <w:jc w:val="both"/>
        <w:rPr>
          <w:rStyle w:val="iceouttxt"/>
          <w:rFonts w:cstheme="minorHAnsi"/>
          <w:sz w:val="24"/>
          <w:szCs w:val="24"/>
        </w:rPr>
      </w:pPr>
    </w:p>
    <w:p w14:paraId="408FD972" w14:textId="77777777" w:rsidR="00507E09" w:rsidRPr="00051DB8" w:rsidRDefault="00051DB8">
      <w:pPr>
        <w:tabs>
          <w:tab w:val="left" w:pos="540"/>
          <w:tab w:val="left" w:pos="3119"/>
          <w:tab w:val="left" w:leader="underscore" w:pos="9072"/>
        </w:tabs>
        <w:autoSpaceDE w:val="0"/>
        <w:autoSpaceDN w:val="0"/>
        <w:adjustRightInd w:val="0"/>
        <w:spacing w:line="360" w:lineRule="auto"/>
        <w:jc w:val="both"/>
        <w:rPr>
          <w:rFonts w:cstheme="minorHAnsi"/>
          <w:sz w:val="24"/>
          <w:szCs w:val="24"/>
        </w:rPr>
      </w:pPr>
      <w:r w:rsidRPr="00051DB8">
        <w:rPr>
          <w:rFonts w:cstheme="minorHAnsi"/>
          <w:sz w:val="24"/>
          <w:szCs w:val="24"/>
        </w:rPr>
        <w:t>Postanschrift (falls abweichend)</w:t>
      </w:r>
    </w:p>
    <w:tbl>
      <w:tblPr>
        <w:tblStyle w:val="Tabellenraster"/>
        <w:tblW w:w="946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802"/>
        <w:gridCol w:w="6662"/>
      </w:tblGrid>
      <w:tr w:rsidR="00507E09" w:rsidRPr="00051DB8" w14:paraId="6E3427E7" w14:textId="77777777">
        <w:tc>
          <w:tcPr>
            <w:tcW w:w="2802" w:type="dxa"/>
            <w:tcBorders>
              <w:right w:val="dotted" w:sz="4" w:space="0" w:color="548DD4" w:themeColor="text2" w:themeTint="99"/>
            </w:tcBorders>
            <w:vAlign w:val="center"/>
          </w:tcPr>
          <w:p w14:paraId="6995BF75" w14:textId="77777777" w:rsidR="00507E09" w:rsidRPr="00051DB8" w:rsidRDefault="00051DB8">
            <w:pPr>
              <w:autoSpaceDE w:val="0"/>
              <w:autoSpaceDN w:val="0"/>
              <w:adjustRightInd w:val="0"/>
              <w:spacing w:line="276" w:lineRule="auto"/>
              <w:rPr>
                <w:rFonts w:cstheme="minorHAnsi"/>
                <w:i/>
                <w:sz w:val="24"/>
                <w:szCs w:val="24"/>
              </w:rPr>
            </w:pPr>
            <w:r w:rsidRPr="00051DB8">
              <w:rPr>
                <w:rFonts w:cstheme="minorHAnsi"/>
                <w:i/>
                <w:sz w:val="24"/>
                <w:szCs w:val="24"/>
              </w:rPr>
              <w:t>Postfach</w:t>
            </w:r>
          </w:p>
        </w:tc>
        <w:tc>
          <w:tcPr>
            <w:tcW w:w="6662" w:type="dxa"/>
            <w:tcBorders>
              <w:top w:val="dotted" w:sz="4" w:space="0" w:color="548DD4" w:themeColor="text2" w:themeTint="99"/>
              <w:left w:val="dotted" w:sz="4" w:space="0" w:color="548DD4" w:themeColor="text2" w:themeTint="99"/>
              <w:bottom w:val="dotted" w:sz="4" w:space="0" w:color="548DD4" w:themeColor="text2" w:themeTint="99"/>
              <w:right w:val="dotted" w:sz="4" w:space="0" w:color="548DD4" w:themeColor="text2" w:themeTint="99"/>
            </w:tcBorders>
          </w:tcPr>
          <w:p w14:paraId="30DECB90" w14:textId="77777777" w:rsidR="00507E09" w:rsidRPr="00051DB8" w:rsidRDefault="00507E09">
            <w:pPr>
              <w:autoSpaceDE w:val="0"/>
              <w:autoSpaceDN w:val="0"/>
              <w:adjustRightInd w:val="0"/>
              <w:spacing w:line="276" w:lineRule="auto"/>
              <w:rPr>
                <w:rFonts w:cstheme="minorHAnsi"/>
                <w:sz w:val="24"/>
                <w:szCs w:val="24"/>
              </w:rPr>
            </w:pPr>
          </w:p>
        </w:tc>
      </w:tr>
      <w:tr w:rsidR="00507E09" w:rsidRPr="00051DB8" w14:paraId="64BFA72B" w14:textId="77777777">
        <w:tc>
          <w:tcPr>
            <w:tcW w:w="2802" w:type="dxa"/>
            <w:tcBorders>
              <w:right w:val="dotted" w:sz="4" w:space="0" w:color="548DD4" w:themeColor="text2" w:themeTint="99"/>
            </w:tcBorders>
            <w:vAlign w:val="center"/>
          </w:tcPr>
          <w:p w14:paraId="61EBCBE4" w14:textId="77777777" w:rsidR="00507E09" w:rsidRPr="00051DB8" w:rsidRDefault="00051DB8">
            <w:pPr>
              <w:autoSpaceDE w:val="0"/>
              <w:autoSpaceDN w:val="0"/>
              <w:adjustRightInd w:val="0"/>
              <w:spacing w:line="276" w:lineRule="auto"/>
              <w:rPr>
                <w:rFonts w:cstheme="minorHAnsi"/>
                <w:i/>
                <w:sz w:val="24"/>
                <w:szCs w:val="24"/>
              </w:rPr>
            </w:pPr>
            <w:r w:rsidRPr="00051DB8">
              <w:rPr>
                <w:rFonts w:cstheme="minorHAnsi"/>
                <w:i/>
                <w:sz w:val="24"/>
                <w:szCs w:val="24"/>
              </w:rPr>
              <w:t>PLZ, Ort</w:t>
            </w:r>
          </w:p>
        </w:tc>
        <w:tc>
          <w:tcPr>
            <w:tcW w:w="6662" w:type="dxa"/>
            <w:tcBorders>
              <w:top w:val="dotted" w:sz="4" w:space="0" w:color="548DD4" w:themeColor="text2" w:themeTint="99"/>
              <w:left w:val="dotted" w:sz="4" w:space="0" w:color="548DD4" w:themeColor="text2" w:themeTint="99"/>
              <w:bottom w:val="dotted" w:sz="4" w:space="0" w:color="548DD4" w:themeColor="text2" w:themeTint="99"/>
              <w:right w:val="dotted" w:sz="4" w:space="0" w:color="548DD4" w:themeColor="text2" w:themeTint="99"/>
            </w:tcBorders>
          </w:tcPr>
          <w:p w14:paraId="2DF9D726" w14:textId="77777777" w:rsidR="00507E09" w:rsidRPr="00051DB8" w:rsidRDefault="00507E09">
            <w:pPr>
              <w:autoSpaceDE w:val="0"/>
              <w:autoSpaceDN w:val="0"/>
              <w:adjustRightInd w:val="0"/>
              <w:spacing w:line="276" w:lineRule="auto"/>
              <w:rPr>
                <w:rFonts w:cstheme="minorHAnsi"/>
                <w:sz w:val="24"/>
                <w:szCs w:val="24"/>
              </w:rPr>
            </w:pPr>
          </w:p>
        </w:tc>
      </w:tr>
    </w:tbl>
    <w:p w14:paraId="277CF8B6" w14:textId="77777777" w:rsidR="00507E09" w:rsidRPr="00051DB8" w:rsidRDefault="00507E09">
      <w:pPr>
        <w:tabs>
          <w:tab w:val="left" w:pos="540"/>
        </w:tabs>
        <w:autoSpaceDE w:val="0"/>
        <w:autoSpaceDN w:val="0"/>
        <w:adjustRightInd w:val="0"/>
        <w:spacing w:line="360" w:lineRule="auto"/>
        <w:jc w:val="both"/>
        <w:rPr>
          <w:rFonts w:cstheme="minorHAnsi"/>
          <w:sz w:val="24"/>
          <w:szCs w:val="24"/>
        </w:rPr>
      </w:pPr>
    </w:p>
    <w:p w14:paraId="005E1AAA" w14:textId="77777777" w:rsidR="00507E09" w:rsidRPr="00051DB8" w:rsidRDefault="00051DB8">
      <w:pPr>
        <w:tabs>
          <w:tab w:val="left" w:pos="540"/>
        </w:tabs>
        <w:autoSpaceDE w:val="0"/>
        <w:autoSpaceDN w:val="0"/>
        <w:adjustRightInd w:val="0"/>
        <w:spacing w:line="360" w:lineRule="auto"/>
        <w:jc w:val="both"/>
        <w:rPr>
          <w:rFonts w:cstheme="minorHAnsi"/>
          <w:sz w:val="24"/>
          <w:szCs w:val="24"/>
          <w:u w:val="single"/>
        </w:rPr>
      </w:pPr>
      <w:r w:rsidRPr="00051DB8">
        <w:rPr>
          <w:rFonts w:cstheme="minorHAnsi"/>
          <w:sz w:val="24"/>
          <w:szCs w:val="24"/>
          <w:u w:val="single"/>
        </w:rPr>
        <w:t>Zahlungsempfänger</w:t>
      </w:r>
    </w:p>
    <w:p w14:paraId="3531963E" w14:textId="77777777" w:rsidR="00507E09" w:rsidRPr="00051DB8" w:rsidRDefault="00051DB8">
      <w:pPr>
        <w:tabs>
          <w:tab w:val="left" w:pos="540"/>
          <w:tab w:val="left" w:pos="3402"/>
          <w:tab w:val="left" w:pos="3969"/>
        </w:tabs>
        <w:autoSpaceDE w:val="0"/>
        <w:autoSpaceDN w:val="0"/>
        <w:adjustRightInd w:val="0"/>
        <w:spacing w:line="276" w:lineRule="auto"/>
        <w:jc w:val="both"/>
        <w:rPr>
          <w:rFonts w:cstheme="minorHAnsi"/>
          <w:i/>
          <w:sz w:val="24"/>
          <w:szCs w:val="24"/>
        </w:rPr>
      </w:pPr>
      <w:r w:rsidRPr="00051DB8">
        <w:rPr>
          <w:rFonts w:cstheme="minorHAnsi"/>
          <w:i/>
          <w:sz w:val="24"/>
          <w:szCs w:val="24"/>
        </w:rPr>
        <w:t>Der Zahlungsempfänger ist:</w:t>
      </w:r>
    </w:p>
    <w:p w14:paraId="4A5DA1FD" w14:textId="6442EC19" w:rsidR="00507E09" w:rsidRPr="00051DB8" w:rsidRDefault="00051DB8">
      <w:pPr>
        <w:tabs>
          <w:tab w:val="left" w:pos="540"/>
          <w:tab w:val="left" w:pos="2694"/>
          <w:tab w:val="left" w:pos="3261"/>
        </w:tabs>
        <w:autoSpaceDE w:val="0"/>
        <w:autoSpaceDN w:val="0"/>
        <w:adjustRightInd w:val="0"/>
        <w:spacing w:line="276" w:lineRule="auto"/>
        <w:jc w:val="both"/>
        <w:rPr>
          <w:rFonts w:cstheme="minorHAnsi"/>
          <w:bCs/>
          <w:sz w:val="24"/>
          <w:szCs w:val="24"/>
        </w:rPr>
      </w:pPr>
      <w:bookmarkStart w:id="2" w:name="_Hlk162536445"/>
      <w:r w:rsidRPr="00051DB8">
        <w:rPr>
          <w:rFonts w:cstheme="minorHAnsi"/>
          <w:i/>
          <w:sz w:val="24"/>
          <w:szCs w:val="24"/>
        </w:rPr>
        <w:tab/>
      </w:r>
      <w:r w:rsidRPr="00051DB8">
        <w:rPr>
          <w:rFonts w:cstheme="minorHAnsi"/>
          <w:sz w:val="24"/>
          <w:szCs w:val="24"/>
        </w:rPr>
        <w:tab/>
      </w:r>
      <w:sdt>
        <w:sdtPr>
          <w:rPr>
            <w:rFonts w:cstheme="minorHAnsi"/>
            <w:bCs/>
            <w:sz w:val="28"/>
            <w:szCs w:val="24"/>
          </w:rPr>
          <w:id w:val="1133211581"/>
          <w14:checkbox>
            <w14:checked w14:val="0"/>
            <w14:checkedState w14:val="2612" w14:font="MS Gothic"/>
            <w14:uncheckedState w14:val="2610" w14:font="MS Gothic"/>
          </w14:checkbox>
        </w:sdtPr>
        <w:sdtEndPr/>
        <w:sdtContent>
          <w:r w:rsidR="0049227E">
            <w:rPr>
              <w:rFonts w:ascii="MS Gothic" w:eastAsia="MS Gothic" w:hAnsi="MS Gothic" w:cstheme="minorHAnsi" w:hint="eastAsia"/>
              <w:bCs/>
              <w:sz w:val="28"/>
              <w:szCs w:val="24"/>
            </w:rPr>
            <w:t>☐</w:t>
          </w:r>
        </w:sdtContent>
      </w:sdt>
      <w:r w:rsidRPr="00051DB8">
        <w:rPr>
          <w:rFonts w:cstheme="minorHAnsi"/>
          <w:bCs/>
          <w:i/>
          <w:sz w:val="24"/>
          <w:szCs w:val="24"/>
        </w:rPr>
        <w:tab/>
      </w:r>
      <w:r w:rsidRPr="00051DB8">
        <w:rPr>
          <w:rFonts w:cstheme="minorHAnsi"/>
          <w:bCs/>
          <w:sz w:val="24"/>
          <w:szCs w:val="24"/>
        </w:rPr>
        <w:t>der Antragsteller</w:t>
      </w:r>
    </w:p>
    <w:p w14:paraId="051C4A7E" w14:textId="4BF59808" w:rsidR="00507E09" w:rsidRPr="00051DB8" w:rsidRDefault="00051DB8">
      <w:pPr>
        <w:tabs>
          <w:tab w:val="left" w:pos="540"/>
          <w:tab w:val="left" w:pos="2694"/>
          <w:tab w:val="left" w:pos="3261"/>
        </w:tabs>
        <w:autoSpaceDE w:val="0"/>
        <w:autoSpaceDN w:val="0"/>
        <w:adjustRightInd w:val="0"/>
        <w:spacing w:line="276" w:lineRule="auto"/>
        <w:jc w:val="both"/>
        <w:rPr>
          <w:rFonts w:cstheme="minorHAnsi"/>
          <w:sz w:val="24"/>
          <w:szCs w:val="24"/>
        </w:rPr>
      </w:pPr>
      <w:r w:rsidRPr="00051DB8">
        <w:rPr>
          <w:rFonts w:cstheme="minorHAnsi"/>
          <w:bCs/>
          <w:sz w:val="24"/>
          <w:szCs w:val="24"/>
        </w:rPr>
        <w:tab/>
      </w:r>
      <w:r w:rsidRPr="00051DB8">
        <w:rPr>
          <w:rFonts w:cstheme="minorHAnsi"/>
          <w:bCs/>
          <w:sz w:val="24"/>
          <w:szCs w:val="24"/>
        </w:rPr>
        <w:tab/>
      </w:r>
      <w:sdt>
        <w:sdtPr>
          <w:rPr>
            <w:rFonts w:cstheme="minorHAnsi"/>
            <w:bCs/>
            <w:sz w:val="28"/>
            <w:szCs w:val="24"/>
          </w:rPr>
          <w:id w:val="-1759594165"/>
          <w14:checkbox>
            <w14:checked w14:val="0"/>
            <w14:checkedState w14:val="2612" w14:font="MS Gothic"/>
            <w14:uncheckedState w14:val="2610" w14:font="MS Gothic"/>
          </w14:checkbox>
        </w:sdtPr>
        <w:sdtEndPr/>
        <w:sdtContent>
          <w:r w:rsidR="0049227E">
            <w:rPr>
              <w:rFonts w:ascii="MS Gothic" w:eastAsia="MS Gothic" w:hAnsi="MS Gothic" w:cstheme="minorHAnsi" w:hint="eastAsia"/>
              <w:bCs/>
              <w:sz w:val="28"/>
              <w:szCs w:val="24"/>
            </w:rPr>
            <w:t>☐</w:t>
          </w:r>
        </w:sdtContent>
      </w:sdt>
      <w:r w:rsidRPr="00051DB8">
        <w:rPr>
          <w:rFonts w:cstheme="minorHAnsi"/>
          <w:bCs/>
          <w:i/>
          <w:sz w:val="24"/>
          <w:szCs w:val="24"/>
        </w:rPr>
        <w:tab/>
      </w:r>
      <w:r w:rsidRPr="00051DB8">
        <w:rPr>
          <w:rFonts w:cstheme="minorHAnsi"/>
          <w:bCs/>
          <w:sz w:val="24"/>
          <w:szCs w:val="24"/>
        </w:rPr>
        <w:t>die ausfü</w:t>
      </w:r>
      <w:r w:rsidRPr="00051DB8">
        <w:rPr>
          <w:rFonts w:cstheme="minorHAnsi"/>
          <w:sz w:val="24"/>
          <w:szCs w:val="24"/>
        </w:rPr>
        <w:t>hrende Stelle</w:t>
      </w:r>
    </w:p>
    <w:p w14:paraId="2962869C" w14:textId="2D4B72A2" w:rsidR="00507E09" w:rsidRPr="00051DB8" w:rsidRDefault="00051DB8">
      <w:pPr>
        <w:tabs>
          <w:tab w:val="left" w:pos="540"/>
          <w:tab w:val="left" w:pos="2694"/>
          <w:tab w:val="left" w:pos="3261"/>
          <w:tab w:val="left" w:pos="5387"/>
          <w:tab w:val="left" w:pos="9356"/>
        </w:tabs>
        <w:autoSpaceDE w:val="0"/>
        <w:autoSpaceDN w:val="0"/>
        <w:adjustRightInd w:val="0"/>
        <w:spacing w:line="360" w:lineRule="auto"/>
        <w:jc w:val="both"/>
        <w:rPr>
          <w:rFonts w:cstheme="minorHAnsi"/>
          <w:bCs/>
          <w:sz w:val="24"/>
          <w:szCs w:val="24"/>
        </w:rPr>
      </w:pPr>
      <w:r w:rsidRPr="00051DB8">
        <w:rPr>
          <w:rFonts w:cstheme="minorHAnsi"/>
          <w:sz w:val="24"/>
          <w:szCs w:val="24"/>
        </w:rPr>
        <w:tab/>
      </w:r>
      <w:r w:rsidRPr="00051DB8">
        <w:rPr>
          <w:rFonts w:cstheme="minorHAnsi"/>
          <w:sz w:val="24"/>
          <w:szCs w:val="24"/>
        </w:rPr>
        <w:tab/>
      </w:r>
      <w:sdt>
        <w:sdtPr>
          <w:rPr>
            <w:rFonts w:cstheme="minorHAnsi"/>
            <w:bCs/>
            <w:sz w:val="28"/>
            <w:szCs w:val="24"/>
          </w:rPr>
          <w:id w:val="-1715719072"/>
          <w14:checkbox>
            <w14:checked w14:val="0"/>
            <w14:checkedState w14:val="2612" w14:font="MS Gothic"/>
            <w14:uncheckedState w14:val="2610" w14:font="MS Gothic"/>
          </w14:checkbox>
        </w:sdtPr>
        <w:sdtEndPr/>
        <w:sdtContent>
          <w:r w:rsidR="0049227E">
            <w:rPr>
              <w:rFonts w:ascii="MS Gothic" w:eastAsia="MS Gothic" w:hAnsi="MS Gothic" w:cstheme="minorHAnsi" w:hint="eastAsia"/>
              <w:bCs/>
              <w:sz w:val="28"/>
              <w:szCs w:val="24"/>
            </w:rPr>
            <w:t>☐</w:t>
          </w:r>
        </w:sdtContent>
      </w:sdt>
      <w:r w:rsidRPr="00051DB8">
        <w:rPr>
          <w:rFonts w:cstheme="minorHAnsi"/>
          <w:sz w:val="24"/>
          <w:szCs w:val="24"/>
        </w:rPr>
        <w:tab/>
        <w:t>eine ander</w:t>
      </w:r>
      <w:r w:rsidRPr="00051DB8">
        <w:rPr>
          <w:rFonts w:cstheme="minorHAnsi"/>
          <w:bCs/>
          <w:sz w:val="24"/>
          <w:szCs w:val="24"/>
        </w:rPr>
        <w:t>e Stelle:</w:t>
      </w:r>
      <w:r w:rsidRPr="00051DB8">
        <w:rPr>
          <w:rFonts w:cstheme="minorHAnsi"/>
          <w:bCs/>
          <w:sz w:val="24"/>
          <w:szCs w:val="24"/>
          <w:u w:val="single"/>
        </w:rPr>
        <w:tab/>
        <w:t>______________________________</w:t>
      </w:r>
    </w:p>
    <w:tbl>
      <w:tblPr>
        <w:tblStyle w:val="Tabellenraster"/>
        <w:tblW w:w="946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802"/>
        <w:gridCol w:w="6662"/>
      </w:tblGrid>
      <w:tr w:rsidR="00507E09" w:rsidRPr="00051DB8" w14:paraId="001FC96C" w14:textId="77777777">
        <w:tc>
          <w:tcPr>
            <w:tcW w:w="2802" w:type="dxa"/>
            <w:tcBorders>
              <w:right w:val="dotted" w:sz="4" w:space="0" w:color="548DD4" w:themeColor="text2" w:themeTint="99"/>
            </w:tcBorders>
            <w:vAlign w:val="center"/>
          </w:tcPr>
          <w:bookmarkEnd w:id="2"/>
          <w:p w14:paraId="43D2E969" w14:textId="77777777" w:rsidR="00507E09" w:rsidRPr="00051DB8" w:rsidRDefault="00051DB8">
            <w:pPr>
              <w:autoSpaceDE w:val="0"/>
              <w:autoSpaceDN w:val="0"/>
              <w:adjustRightInd w:val="0"/>
              <w:spacing w:line="276" w:lineRule="auto"/>
              <w:rPr>
                <w:rFonts w:cstheme="minorHAnsi"/>
                <w:i/>
                <w:sz w:val="24"/>
                <w:szCs w:val="24"/>
              </w:rPr>
            </w:pPr>
            <w:r w:rsidRPr="00051DB8">
              <w:rPr>
                <w:rFonts w:cstheme="minorHAnsi"/>
                <w:i/>
                <w:sz w:val="24"/>
                <w:szCs w:val="24"/>
              </w:rPr>
              <w:lastRenderedPageBreak/>
              <w:t>IBAN</w:t>
            </w:r>
          </w:p>
        </w:tc>
        <w:tc>
          <w:tcPr>
            <w:tcW w:w="6662" w:type="dxa"/>
            <w:tcBorders>
              <w:top w:val="dotted" w:sz="4" w:space="0" w:color="548DD4" w:themeColor="text2" w:themeTint="99"/>
              <w:left w:val="dotted" w:sz="4" w:space="0" w:color="548DD4" w:themeColor="text2" w:themeTint="99"/>
              <w:bottom w:val="dotted" w:sz="4" w:space="0" w:color="548DD4" w:themeColor="text2" w:themeTint="99"/>
              <w:right w:val="dotted" w:sz="4" w:space="0" w:color="548DD4" w:themeColor="text2" w:themeTint="99"/>
            </w:tcBorders>
          </w:tcPr>
          <w:p w14:paraId="0D5139B7" w14:textId="77777777" w:rsidR="00507E09" w:rsidRPr="00051DB8" w:rsidRDefault="00507E09">
            <w:pPr>
              <w:autoSpaceDE w:val="0"/>
              <w:autoSpaceDN w:val="0"/>
              <w:adjustRightInd w:val="0"/>
              <w:spacing w:line="276" w:lineRule="auto"/>
              <w:rPr>
                <w:rFonts w:cstheme="minorHAnsi"/>
                <w:sz w:val="24"/>
                <w:szCs w:val="24"/>
              </w:rPr>
            </w:pPr>
          </w:p>
        </w:tc>
      </w:tr>
      <w:tr w:rsidR="00507E09" w:rsidRPr="00051DB8" w14:paraId="3B329B8C" w14:textId="77777777">
        <w:tc>
          <w:tcPr>
            <w:tcW w:w="2802" w:type="dxa"/>
            <w:tcBorders>
              <w:right w:val="dotted" w:sz="4" w:space="0" w:color="548DD4" w:themeColor="text2" w:themeTint="99"/>
            </w:tcBorders>
            <w:vAlign w:val="center"/>
          </w:tcPr>
          <w:p w14:paraId="5E7EE097" w14:textId="77777777" w:rsidR="00507E09" w:rsidRPr="00051DB8" w:rsidRDefault="00051DB8">
            <w:pPr>
              <w:autoSpaceDE w:val="0"/>
              <w:autoSpaceDN w:val="0"/>
              <w:adjustRightInd w:val="0"/>
              <w:spacing w:line="276" w:lineRule="auto"/>
              <w:rPr>
                <w:rFonts w:cstheme="minorHAnsi"/>
                <w:i/>
                <w:sz w:val="24"/>
                <w:szCs w:val="24"/>
              </w:rPr>
            </w:pPr>
            <w:r w:rsidRPr="00051DB8">
              <w:rPr>
                <w:rFonts w:cstheme="minorHAnsi"/>
                <w:i/>
                <w:sz w:val="24"/>
                <w:szCs w:val="24"/>
              </w:rPr>
              <w:t>BIC</w:t>
            </w:r>
          </w:p>
        </w:tc>
        <w:tc>
          <w:tcPr>
            <w:tcW w:w="6662" w:type="dxa"/>
            <w:tcBorders>
              <w:top w:val="dotted" w:sz="4" w:space="0" w:color="548DD4" w:themeColor="text2" w:themeTint="99"/>
              <w:left w:val="dotted" w:sz="4" w:space="0" w:color="548DD4" w:themeColor="text2" w:themeTint="99"/>
              <w:bottom w:val="dotted" w:sz="4" w:space="0" w:color="548DD4" w:themeColor="text2" w:themeTint="99"/>
              <w:right w:val="dotted" w:sz="4" w:space="0" w:color="548DD4" w:themeColor="text2" w:themeTint="99"/>
            </w:tcBorders>
          </w:tcPr>
          <w:p w14:paraId="447AEF14" w14:textId="77777777" w:rsidR="00507E09" w:rsidRPr="00051DB8" w:rsidRDefault="00507E09">
            <w:pPr>
              <w:autoSpaceDE w:val="0"/>
              <w:autoSpaceDN w:val="0"/>
              <w:adjustRightInd w:val="0"/>
              <w:spacing w:line="276" w:lineRule="auto"/>
              <w:rPr>
                <w:rFonts w:cstheme="minorHAnsi"/>
                <w:sz w:val="24"/>
                <w:szCs w:val="24"/>
              </w:rPr>
            </w:pPr>
          </w:p>
        </w:tc>
      </w:tr>
      <w:tr w:rsidR="00507E09" w:rsidRPr="00051DB8" w14:paraId="59FF7351" w14:textId="77777777">
        <w:tc>
          <w:tcPr>
            <w:tcW w:w="2802" w:type="dxa"/>
            <w:tcBorders>
              <w:right w:val="dotted" w:sz="4" w:space="0" w:color="548DD4" w:themeColor="text2" w:themeTint="99"/>
            </w:tcBorders>
            <w:vAlign w:val="center"/>
          </w:tcPr>
          <w:p w14:paraId="1F861610" w14:textId="77777777" w:rsidR="00507E09" w:rsidRPr="00051DB8" w:rsidRDefault="00051DB8">
            <w:pPr>
              <w:autoSpaceDE w:val="0"/>
              <w:autoSpaceDN w:val="0"/>
              <w:adjustRightInd w:val="0"/>
              <w:spacing w:line="276" w:lineRule="auto"/>
              <w:rPr>
                <w:rFonts w:cstheme="minorHAnsi"/>
                <w:i/>
                <w:sz w:val="24"/>
                <w:szCs w:val="24"/>
              </w:rPr>
            </w:pPr>
            <w:r w:rsidRPr="00051DB8">
              <w:rPr>
                <w:rFonts w:cstheme="minorHAnsi"/>
                <w:i/>
                <w:sz w:val="24"/>
                <w:szCs w:val="24"/>
              </w:rPr>
              <w:t>Geldinstitut</w:t>
            </w:r>
          </w:p>
        </w:tc>
        <w:tc>
          <w:tcPr>
            <w:tcW w:w="6662" w:type="dxa"/>
            <w:tcBorders>
              <w:top w:val="dotted" w:sz="4" w:space="0" w:color="548DD4" w:themeColor="text2" w:themeTint="99"/>
              <w:left w:val="dotted" w:sz="4" w:space="0" w:color="548DD4" w:themeColor="text2" w:themeTint="99"/>
              <w:bottom w:val="dotted" w:sz="4" w:space="0" w:color="548DD4" w:themeColor="text2" w:themeTint="99"/>
              <w:right w:val="dotted" w:sz="4" w:space="0" w:color="548DD4" w:themeColor="text2" w:themeTint="99"/>
            </w:tcBorders>
          </w:tcPr>
          <w:p w14:paraId="7609333C" w14:textId="77777777" w:rsidR="00507E09" w:rsidRPr="00051DB8" w:rsidRDefault="00507E09">
            <w:pPr>
              <w:autoSpaceDE w:val="0"/>
              <w:autoSpaceDN w:val="0"/>
              <w:adjustRightInd w:val="0"/>
              <w:spacing w:line="276" w:lineRule="auto"/>
              <w:rPr>
                <w:rFonts w:cstheme="minorHAnsi"/>
                <w:sz w:val="24"/>
                <w:szCs w:val="24"/>
              </w:rPr>
            </w:pPr>
          </w:p>
        </w:tc>
      </w:tr>
    </w:tbl>
    <w:p w14:paraId="37F7C145" w14:textId="77777777" w:rsidR="00507E09" w:rsidRPr="00051DB8" w:rsidRDefault="00507E09" w:rsidP="00051DB8">
      <w:pPr>
        <w:rPr>
          <w:rFonts w:cstheme="minorHAnsi"/>
          <w:sz w:val="24"/>
          <w:szCs w:val="24"/>
          <w:u w:val="single"/>
        </w:rPr>
      </w:pPr>
    </w:p>
    <w:p w14:paraId="36BE3B8D" w14:textId="77777777" w:rsidR="00507E09" w:rsidRPr="00051DB8" w:rsidRDefault="00507E09">
      <w:pPr>
        <w:rPr>
          <w:rFonts w:cstheme="minorHAnsi"/>
          <w:sz w:val="24"/>
          <w:szCs w:val="24"/>
          <w:u w:val="single"/>
        </w:rPr>
      </w:pPr>
    </w:p>
    <w:p w14:paraId="3AFF4EA3" w14:textId="77777777" w:rsidR="00507E09" w:rsidRPr="00051DB8" w:rsidRDefault="00051DB8">
      <w:pPr>
        <w:tabs>
          <w:tab w:val="left" w:pos="540"/>
        </w:tabs>
        <w:autoSpaceDE w:val="0"/>
        <w:autoSpaceDN w:val="0"/>
        <w:adjustRightInd w:val="0"/>
        <w:spacing w:line="360" w:lineRule="auto"/>
        <w:jc w:val="both"/>
        <w:rPr>
          <w:rFonts w:cstheme="minorHAnsi"/>
          <w:sz w:val="24"/>
          <w:szCs w:val="24"/>
          <w:u w:val="single"/>
        </w:rPr>
      </w:pPr>
      <w:r w:rsidRPr="00051DB8">
        <w:rPr>
          <w:rFonts w:cstheme="minorHAnsi"/>
          <w:sz w:val="24"/>
          <w:szCs w:val="24"/>
          <w:u w:val="single"/>
        </w:rPr>
        <w:t>Ansprechperson für administrative Fragen während der Projektlaufzeit:</w:t>
      </w:r>
    </w:p>
    <w:p w14:paraId="6F78A8D1" w14:textId="5C895890" w:rsidR="00507E09" w:rsidRPr="00051DB8" w:rsidRDefault="00051DB8">
      <w:pPr>
        <w:tabs>
          <w:tab w:val="left" w:pos="2694"/>
          <w:tab w:val="left" w:pos="2835"/>
          <w:tab w:val="left" w:pos="3402"/>
        </w:tabs>
        <w:autoSpaceDE w:val="0"/>
        <w:autoSpaceDN w:val="0"/>
        <w:adjustRightInd w:val="0"/>
        <w:spacing w:line="360" w:lineRule="auto"/>
        <w:jc w:val="both"/>
        <w:rPr>
          <w:rFonts w:cstheme="minorHAnsi"/>
          <w:i/>
          <w:sz w:val="24"/>
          <w:szCs w:val="24"/>
        </w:rPr>
      </w:pPr>
      <w:bookmarkStart w:id="3" w:name="_Hlk162536550"/>
      <w:r w:rsidRPr="00051DB8">
        <w:rPr>
          <w:rFonts w:cstheme="minorHAnsi"/>
          <w:i/>
          <w:sz w:val="24"/>
          <w:szCs w:val="24"/>
        </w:rPr>
        <w:t>Anrede</w:t>
      </w:r>
      <w:r w:rsidRPr="00051DB8">
        <w:rPr>
          <w:rFonts w:cstheme="minorHAnsi"/>
          <w:i/>
          <w:sz w:val="24"/>
          <w:szCs w:val="24"/>
        </w:rPr>
        <w:tab/>
      </w:r>
      <w:bookmarkStart w:id="4" w:name="_Hlk162536538"/>
      <w:sdt>
        <w:sdtPr>
          <w:rPr>
            <w:rFonts w:cstheme="minorHAnsi"/>
            <w:bCs/>
            <w:sz w:val="28"/>
            <w:szCs w:val="24"/>
          </w:rPr>
          <w:id w:val="974026010"/>
          <w14:checkbox>
            <w14:checked w14:val="0"/>
            <w14:checkedState w14:val="2612" w14:font="MS Gothic"/>
            <w14:uncheckedState w14:val="2610" w14:font="MS Gothic"/>
          </w14:checkbox>
        </w:sdtPr>
        <w:sdtEndPr/>
        <w:sdtContent>
          <w:r w:rsidR="000C7817">
            <w:rPr>
              <w:rFonts w:ascii="MS Gothic" w:eastAsia="MS Gothic" w:hAnsi="MS Gothic" w:cstheme="minorHAnsi" w:hint="eastAsia"/>
              <w:bCs/>
              <w:sz w:val="28"/>
              <w:szCs w:val="24"/>
            </w:rPr>
            <w:t>☐</w:t>
          </w:r>
        </w:sdtContent>
      </w:sdt>
      <w:r w:rsidRPr="00051DB8">
        <w:rPr>
          <w:rFonts w:cstheme="minorHAnsi"/>
          <w:bCs/>
          <w:i/>
          <w:sz w:val="24"/>
          <w:szCs w:val="24"/>
        </w:rPr>
        <w:tab/>
      </w:r>
      <w:r w:rsidRPr="00051DB8">
        <w:rPr>
          <w:rFonts w:cstheme="minorHAnsi"/>
          <w:bCs/>
          <w:sz w:val="24"/>
          <w:szCs w:val="24"/>
        </w:rPr>
        <w:t>Frau</w:t>
      </w:r>
      <w:r w:rsidRPr="00051DB8">
        <w:rPr>
          <w:rFonts w:cstheme="minorHAnsi"/>
          <w:bCs/>
          <w:sz w:val="24"/>
          <w:szCs w:val="24"/>
        </w:rPr>
        <w:tab/>
      </w:r>
      <w:sdt>
        <w:sdtPr>
          <w:rPr>
            <w:rFonts w:cstheme="minorHAnsi"/>
            <w:bCs/>
            <w:sz w:val="28"/>
            <w:szCs w:val="24"/>
          </w:rPr>
          <w:id w:val="-1666161732"/>
          <w14:checkbox>
            <w14:checked w14:val="0"/>
            <w14:checkedState w14:val="2612" w14:font="MS Gothic"/>
            <w14:uncheckedState w14:val="2610" w14:font="MS Gothic"/>
          </w14:checkbox>
        </w:sdtPr>
        <w:sdtEndPr/>
        <w:sdtContent>
          <w:r w:rsidR="003B5C4B">
            <w:rPr>
              <w:rFonts w:ascii="MS Gothic" w:eastAsia="MS Gothic" w:hAnsi="MS Gothic" w:cstheme="minorHAnsi" w:hint="eastAsia"/>
              <w:bCs/>
              <w:sz w:val="28"/>
              <w:szCs w:val="24"/>
            </w:rPr>
            <w:t>☐</w:t>
          </w:r>
        </w:sdtContent>
      </w:sdt>
      <w:r w:rsidRPr="00051DB8">
        <w:rPr>
          <w:rFonts w:cstheme="minorHAnsi"/>
          <w:bCs/>
          <w:i/>
          <w:sz w:val="24"/>
          <w:szCs w:val="24"/>
        </w:rPr>
        <w:tab/>
      </w:r>
      <w:r w:rsidRPr="00051DB8">
        <w:rPr>
          <w:rFonts w:cstheme="minorHAnsi"/>
          <w:bCs/>
          <w:sz w:val="24"/>
          <w:szCs w:val="24"/>
        </w:rPr>
        <w:t>Herr</w:t>
      </w:r>
    </w:p>
    <w:tbl>
      <w:tblPr>
        <w:tblStyle w:val="Tabellenraster"/>
        <w:tblW w:w="946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802"/>
        <w:gridCol w:w="6662"/>
      </w:tblGrid>
      <w:tr w:rsidR="00507E09" w:rsidRPr="00051DB8" w14:paraId="5E954C94" w14:textId="77777777">
        <w:tc>
          <w:tcPr>
            <w:tcW w:w="2802" w:type="dxa"/>
            <w:tcBorders>
              <w:right w:val="dotted" w:sz="4" w:space="0" w:color="548DD4" w:themeColor="text2" w:themeTint="99"/>
            </w:tcBorders>
            <w:vAlign w:val="center"/>
          </w:tcPr>
          <w:bookmarkEnd w:id="3"/>
          <w:bookmarkEnd w:id="4"/>
          <w:p w14:paraId="02F13F75" w14:textId="77777777" w:rsidR="00507E09" w:rsidRPr="00051DB8" w:rsidRDefault="00051DB8">
            <w:pPr>
              <w:autoSpaceDE w:val="0"/>
              <w:autoSpaceDN w:val="0"/>
              <w:adjustRightInd w:val="0"/>
              <w:spacing w:line="276" w:lineRule="auto"/>
              <w:rPr>
                <w:rFonts w:cstheme="minorHAnsi"/>
                <w:i/>
                <w:sz w:val="24"/>
                <w:szCs w:val="24"/>
              </w:rPr>
            </w:pPr>
            <w:r w:rsidRPr="00051DB8">
              <w:rPr>
                <w:rFonts w:cstheme="minorHAnsi"/>
                <w:i/>
                <w:sz w:val="24"/>
                <w:szCs w:val="24"/>
              </w:rPr>
              <w:t>Akademischer Grad</w:t>
            </w:r>
          </w:p>
        </w:tc>
        <w:tc>
          <w:tcPr>
            <w:tcW w:w="6662" w:type="dxa"/>
            <w:tcBorders>
              <w:top w:val="dotted" w:sz="4" w:space="0" w:color="548DD4" w:themeColor="text2" w:themeTint="99"/>
              <w:left w:val="dotted" w:sz="4" w:space="0" w:color="548DD4" w:themeColor="text2" w:themeTint="99"/>
              <w:bottom w:val="dotted" w:sz="4" w:space="0" w:color="548DD4" w:themeColor="text2" w:themeTint="99"/>
              <w:right w:val="dotted" w:sz="4" w:space="0" w:color="548DD4" w:themeColor="text2" w:themeTint="99"/>
            </w:tcBorders>
          </w:tcPr>
          <w:p w14:paraId="7C1C23C6" w14:textId="77777777" w:rsidR="00507E09" w:rsidRPr="00051DB8" w:rsidRDefault="00507E09">
            <w:pPr>
              <w:autoSpaceDE w:val="0"/>
              <w:autoSpaceDN w:val="0"/>
              <w:adjustRightInd w:val="0"/>
              <w:spacing w:line="276" w:lineRule="auto"/>
              <w:rPr>
                <w:rFonts w:cstheme="minorHAnsi"/>
                <w:sz w:val="24"/>
                <w:szCs w:val="24"/>
              </w:rPr>
            </w:pPr>
          </w:p>
        </w:tc>
      </w:tr>
      <w:tr w:rsidR="00507E09" w:rsidRPr="00051DB8" w14:paraId="7D8DD48D" w14:textId="77777777">
        <w:tc>
          <w:tcPr>
            <w:tcW w:w="2802" w:type="dxa"/>
            <w:tcBorders>
              <w:right w:val="dotted" w:sz="4" w:space="0" w:color="548DD4" w:themeColor="text2" w:themeTint="99"/>
            </w:tcBorders>
            <w:vAlign w:val="center"/>
          </w:tcPr>
          <w:p w14:paraId="20A7BF08" w14:textId="77777777" w:rsidR="00507E09" w:rsidRPr="00051DB8" w:rsidRDefault="00051DB8">
            <w:pPr>
              <w:autoSpaceDE w:val="0"/>
              <w:autoSpaceDN w:val="0"/>
              <w:adjustRightInd w:val="0"/>
              <w:spacing w:line="276" w:lineRule="auto"/>
              <w:rPr>
                <w:rFonts w:cstheme="minorHAnsi"/>
                <w:i/>
                <w:sz w:val="24"/>
                <w:szCs w:val="24"/>
              </w:rPr>
            </w:pPr>
            <w:r w:rsidRPr="00051DB8">
              <w:rPr>
                <w:rFonts w:cstheme="minorHAnsi"/>
                <w:i/>
                <w:sz w:val="24"/>
                <w:szCs w:val="24"/>
              </w:rPr>
              <w:t>Name</w:t>
            </w:r>
          </w:p>
        </w:tc>
        <w:tc>
          <w:tcPr>
            <w:tcW w:w="6662" w:type="dxa"/>
            <w:tcBorders>
              <w:top w:val="dotted" w:sz="4" w:space="0" w:color="548DD4" w:themeColor="text2" w:themeTint="99"/>
              <w:left w:val="dotted" w:sz="4" w:space="0" w:color="548DD4" w:themeColor="text2" w:themeTint="99"/>
              <w:bottom w:val="dotted" w:sz="4" w:space="0" w:color="548DD4" w:themeColor="text2" w:themeTint="99"/>
              <w:right w:val="dotted" w:sz="4" w:space="0" w:color="548DD4" w:themeColor="text2" w:themeTint="99"/>
            </w:tcBorders>
          </w:tcPr>
          <w:p w14:paraId="5E5853A5" w14:textId="77777777" w:rsidR="00507E09" w:rsidRPr="00051DB8" w:rsidRDefault="00507E09">
            <w:pPr>
              <w:autoSpaceDE w:val="0"/>
              <w:autoSpaceDN w:val="0"/>
              <w:adjustRightInd w:val="0"/>
              <w:spacing w:line="276" w:lineRule="auto"/>
              <w:rPr>
                <w:rFonts w:cstheme="minorHAnsi"/>
                <w:sz w:val="24"/>
                <w:szCs w:val="24"/>
              </w:rPr>
            </w:pPr>
          </w:p>
        </w:tc>
      </w:tr>
      <w:tr w:rsidR="00507E09" w:rsidRPr="00051DB8" w14:paraId="4547A700" w14:textId="77777777">
        <w:tc>
          <w:tcPr>
            <w:tcW w:w="2802" w:type="dxa"/>
            <w:tcBorders>
              <w:right w:val="dotted" w:sz="4" w:space="0" w:color="548DD4" w:themeColor="text2" w:themeTint="99"/>
            </w:tcBorders>
            <w:vAlign w:val="center"/>
          </w:tcPr>
          <w:p w14:paraId="45202FD7" w14:textId="77777777" w:rsidR="00507E09" w:rsidRPr="00051DB8" w:rsidRDefault="00051DB8">
            <w:pPr>
              <w:autoSpaceDE w:val="0"/>
              <w:autoSpaceDN w:val="0"/>
              <w:adjustRightInd w:val="0"/>
              <w:spacing w:line="276" w:lineRule="auto"/>
              <w:rPr>
                <w:rFonts w:cstheme="minorHAnsi"/>
                <w:i/>
                <w:sz w:val="24"/>
                <w:szCs w:val="24"/>
              </w:rPr>
            </w:pPr>
            <w:r w:rsidRPr="00051DB8">
              <w:rPr>
                <w:rFonts w:cstheme="minorHAnsi"/>
                <w:i/>
                <w:sz w:val="24"/>
                <w:szCs w:val="24"/>
              </w:rPr>
              <w:t>Vorname</w:t>
            </w:r>
          </w:p>
        </w:tc>
        <w:tc>
          <w:tcPr>
            <w:tcW w:w="6662" w:type="dxa"/>
            <w:tcBorders>
              <w:top w:val="dotted" w:sz="4" w:space="0" w:color="548DD4" w:themeColor="text2" w:themeTint="99"/>
              <w:left w:val="dotted" w:sz="4" w:space="0" w:color="548DD4" w:themeColor="text2" w:themeTint="99"/>
              <w:bottom w:val="dotted" w:sz="4" w:space="0" w:color="548DD4" w:themeColor="text2" w:themeTint="99"/>
              <w:right w:val="dotted" w:sz="4" w:space="0" w:color="548DD4" w:themeColor="text2" w:themeTint="99"/>
            </w:tcBorders>
          </w:tcPr>
          <w:p w14:paraId="7ED82671" w14:textId="77777777" w:rsidR="00507E09" w:rsidRPr="00051DB8" w:rsidRDefault="00507E09">
            <w:pPr>
              <w:autoSpaceDE w:val="0"/>
              <w:autoSpaceDN w:val="0"/>
              <w:adjustRightInd w:val="0"/>
              <w:spacing w:line="276" w:lineRule="auto"/>
              <w:rPr>
                <w:rFonts w:cstheme="minorHAnsi"/>
                <w:sz w:val="24"/>
                <w:szCs w:val="24"/>
              </w:rPr>
            </w:pPr>
          </w:p>
        </w:tc>
      </w:tr>
    </w:tbl>
    <w:p w14:paraId="68DE7ED8" w14:textId="77777777" w:rsidR="00507E09" w:rsidRPr="00051DB8" w:rsidRDefault="00507E09">
      <w:pPr>
        <w:tabs>
          <w:tab w:val="left" w:pos="540"/>
          <w:tab w:val="left" w:pos="3402"/>
          <w:tab w:val="left" w:leader="underscore" w:pos="9072"/>
        </w:tabs>
        <w:autoSpaceDE w:val="0"/>
        <w:autoSpaceDN w:val="0"/>
        <w:adjustRightInd w:val="0"/>
        <w:jc w:val="both"/>
        <w:rPr>
          <w:rFonts w:cstheme="minorHAnsi"/>
          <w:i/>
          <w:sz w:val="24"/>
          <w:szCs w:val="24"/>
        </w:rPr>
      </w:pPr>
    </w:p>
    <w:p w14:paraId="3AB50820" w14:textId="77777777" w:rsidR="00507E09" w:rsidRPr="00051DB8" w:rsidRDefault="00051DB8">
      <w:pPr>
        <w:tabs>
          <w:tab w:val="left" w:pos="540"/>
          <w:tab w:val="left" w:pos="3402"/>
          <w:tab w:val="left" w:leader="underscore" w:pos="9072"/>
        </w:tabs>
        <w:autoSpaceDE w:val="0"/>
        <w:autoSpaceDN w:val="0"/>
        <w:adjustRightInd w:val="0"/>
        <w:spacing w:line="360" w:lineRule="auto"/>
        <w:jc w:val="both"/>
        <w:rPr>
          <w:rFonts w:cstheme="minorHAnsi"/>
          <w:sz w:val="24"/>
          <w:szCs w:val="24"/>
        </w:rPr>
      </w:pPr>
      <w:r w:rsidRPr="00051DB8">
        <w:rPr>
          <w:rFonts w:cstheme="minorHAnsi"/>
          <w:sz w:val="24"/>
          <w:szCs w:val="24"/>
        </w:rPr>
        <w:t>Kontaktdaten:</w:t>
      </w:r>
    </w:p>
    <w:tbl>
      <w:tblPr>
        <w:tblStyle w:val="Tabellenraster"/>
        <w:tblW w:w="946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802"/>
        <w:gridCol w:w="6662"/>
      </w:tblGrid>
      <w:tr w:rsidR="00507E09" w:rsidRPr="00051DB8" w14:paraId="618DF5B4" w14:textId="77777777">
        <w:tc>
          <w:tcPr>
            <w:tcW w:w="2802" w:type="dxa"/>
            <w:tcBorders>
              <w:right w:val="dotted" w:sz="4" w:space="0" w:color="548DD4" w:themeColor="text2" w:themeTint="99"/>
            </w:tcBorders>
            <w:vAlign w:val="center"/>
          </w:tcPr>
          <w:p w14:paraId="4E057D6E" w14:textId="77777777" w:rsidR="00507E09" w:rsidRPr="00051DB8" w:rsidRDefault="00051DB8">
            <w:pPr>
              <w:autoSpaceDE w:val="0"/>
              <w:autoSpaceDN w:val="0"/>
              <w:adjustRightInd w:val="0"/>
              <w:spacing w:line="276" w:lineRule="auto"/>
              <w:rPr>
                <w:rFonts w:cstheme="minorHAnsi"/>
                <w:i/>
                <w:sz w:val="24"/>
                <w:szCs w:val="24"/>
              </w:rPr>
            </w:pPr>
            <w:r w:rsidRPr="00051DB8">
              <w:rPr>
                <w:rFonts w:cstheme="minorHAnsi"/>
                <w:i/>
                <w:sz w:val="24"/>
                <w:szCs w:val="24"/>
              </w:rPr>
              <w:t>Telefonnummer</w:t>
            </w:r>
          </w:p>
        </w:tc>
        <w:tc>
          <w:tcPr>
            <w:tcW w:w="6662" w:type="dxa"/>
            <w:tcBorders>
              <w:top w:val="dotted" w:sz="4" w:space="0" w:color="548DD4" w:themeColor="text2" w:themeTint="99"/>
              <w:left w:val="dotted" w:sz="4" w:space="0" w:color="548DD4" w:themeColor="text2" w:themeTint="99"/>
              <w:bottom w:val="dotted" w:sz="4" w:space="0" w:color="548DD4" w:themeColor="text2" w:themeTint="99"/>
              <w:right w:val="dotted" w:sz="4" w:space="0" w:color="548DD4" w:themeColor="text2" w:themeTint="99"/>
            </w:tcBorders>
          </w:tcPr>
          <w:p w14:paraId="43A9BB94" w14:textId="77777777" w:rsidR="00507E09" w:rsidRPr="00051DB8" w:rsidRDefault="00507E09">
            <w:pPr>
              <w:autoSpaceDE w:val="0"/>
              <w:autoSpaceDN w:val="0"/>
              <w:adjustRightInd w:val="0"/>
              <w:spacing w:line="276" w:lineRule="auto"/>
              <w:rPr>
                <w:rFonts w:cstheme="minorHAnsi"/>
                <w:sz w:val="24"/>
                <w:szCs w:val="24"/>
              </w:rPr>
            </w:pPr>
          </w:p>
        </w:tc>
      </w:tr>
      <w:tr w:rsidR="00507E09" w:rsidRPr="00051DB8" w14:paraId="04C96233" w14:textId="77777777">
        <w:tc>
          <w:tcPr>
            <w:tcW w:w="2802" w:type="dxa"/>
            <w:tcBorders>
              <w:right w:val="dotted" w:sz="4" w:space="0" w:color="548DD4" w:themeColor="text2" w:themeTint="99"/>
            </w:tcBorders>
            <w:vAlign w:val="center"/>
          </w:tcPr>
          <w:p w14:paraId="1E17EB89" w14:textId="77777777" w:rsidR="00507E09" w:rsidRPr="00051DB8" w:rsidRDefault="00051DB8">
            <w:pPr>
              <w:autoSpaceDE w:val="0"/>
              <w:autoSpaceDN w:val="0"/>
              <w:adjustRightInd w:val="0"/>
              <w:spacing w:line="276" w:lineRule="auto"/>
              <w:rPr>
                <w:rFonts w:cstheme="minorHAnsi"/>
                <w:i/>
                <w:sz w:val="24"/>
                <w:szCs w:val="24"/>
              </w:rPr>
            </w:pPr>
            <w:r w:rsidRPr="00051DB8">
              <w:rPr>
                <w:rFonts w:cstheme="minorHAnsi"/>
                <w:i/>
                <w:sz w:val="24"/>
                <w:szCs w:val="24"/>
              </w:rPr>
              <w:t>Faxnummer</w:t>
            </w:r>
          </w:p>
        </w:tc>
        <w:tc>
          <w:tcPr>
            <w:tcW w:w="6662" w:type="dxa"/>
            <w:tcBorders>
              <w:top w:val="dotted" w:sz="4" w:space="0" w:color="548DD4" w:themeColor="text2" w:themeTint="99"/>
              <w:left w:val="dotted" w:sz="4" w:space="0" w:color="548DD4" w:themeColor="text2" w:themeTint="99"/>
              <w:bottom w:val="dotted" w:sz="4" w:space="0" w:color="548DD4" w:themeColor="text2" w:themeTint="99"/>
              <w:right w:val="dotted" w:sz="4" w:space="0" w:color="548DD4" w:themeColor="text2" w:themeTint="99"/>
            </w:tcBorders>
          </w:tcPr>
          <w:p w14:paraId="16B3A4E3" w14:textId="77777777" w:rsidR="00507E09" w:rsidRPr="00051DB8" w:rsidRDefault="00507E09">
            <w:pPr>
              <w:autoSpaceDE w:val="0"/>
              <w:autoSpaceDN w:val="0"/>
              <w:adjustRightInd w:val="0"/>
              <w:spacing w:line="276" w:lineRule="auto"/>
              <w:rPr>
                <w:rFonts w:cstheme="minorHAnsi"/>
                <w:sz w:val="24"/>
                <w:szCs w:val="24"/>
              </w:rPr>
            </w:pPr>
          </w:p>
        </w:tc>
      </w:tr>
      <w:tr w:rsidR="00507E09" w:rsidRPr="00051DB8" w14:paraId="689C0B87" w14:textId="77777777">
        <w:tc>
          <w:tcPr>
            <w:tcW w:w="2802" w:type="dxa"/>
            <w:tcBorders>
              <w:right w:val="dotted" w:sz="4" w:space="0" w:color="548DD4" w:themeColor="text2" w:themeTint="99"/>
            </w:tcBorders>
            <w:vAlign w:val="center"/>
          </w:tcPr>
          <w:p w14:paraId="3CC8E7D0" w14:textId="77777777" w:rsidR="00507E09" w:rsidRPr="00051DB8" w:rsidRDefault="00051DB8">
            <w:pPr>
              <w:autoSpaceDE w:val="0"/>
              <w:autoSpaceDN w:val="0"/>
              <w:adjustRightInd w:val="0"/>
              <w:spacing w:line="276" w:lineRule="auto"/>
              <w:rPr>
                <w:rFonts w:cstheme="minorHAnsi"/>
                <w:i/>
                <w:sz w:val="24"/>
                <w:szCs w:val="24"/>
              </w:rPr>
            </w:pPr>
            <w:r w:rsidRPr="00051DB8">
              <w:rPr>
                <w:rFonts w:cstheme="minorHAnsi"/>
                <w:i/>
                <w:sz w:val="24"/>
                <w:szCs w:val="24"/>
              </w:rPr>
              <w:t>E-Mail</w:t>
            </w:r>
          </w:p>
        </w:tc>
        <w:tc>
          <w:tcPr>
            <w:tcW w:w="6662" w:type="dxa"/>
            <w:tcBorders>
              <w:top w:val="dotted" w:sz="4" w:space="0" w:color="548DD4" w:themeColor="text2" w:themeTint="99"/>
              <w:left w:val="dotted" w:sz="4" w:space="0" w:color="548DD4" w:themeColor="text2" w:themeTint="99"/>
              <w:bottom w:val="dotted" w:sz="4" w:space="0" w:color="548DD4" w:themeColor="text2" w:themeTint="99"/>
              <w:right w:val="dotted" w:sz="4" w:space="0" w:color="548DD4" w:themeColor="text2" w:themeTint="99"/>
            </w:tcBorders>
          </w:tcPr>
          <w:p w14:paraId="0271F3A1" w14:textId="77777777" w:rsidR="00507E09" w:rsidRPr="00051DB8" w:rsidRDefault="00507E09">
            <w:pPr>
              <w:autoSpaceDE w:val="0"/>
              <w:autoSpaceDN w:val="0"/>
              <w:adjustRightInd w:val="0"/>
              <w:spacing w:line="276" w:lineRule="auto"/>
              <w:rPr>
                <w:rFonts w:cstheme="minorHAnsi"/>
                <w:sz w:val="24"/>
                <w:szCs w:val="24"/>
              </w:rPr>
            </w:pPr>
          </w:p>
        </w:tc>
      </w:tr>
    </w:tbl>
    <w:p w14:paraId="4573220C" w14:textId="77777777" w:rsidR="00507E09" w:rsidRPr="00051DB8" w:rsidRDefault="00507E09" w:rsidP="00051DB8">
      <w:pPr>
        <w:rPr>
          <w:rFonts w:cstheme="minorHAnsi"/>
          <w:sz w:val="24"/>
          <w:szCs w:val="24"/>
          <w:u w:val="single"/>
        </w:rPr>
      </w:pPr>
    </w:p>
    <w:p w14:paraId="6CEDF555" w14:textId="77777777" w:rsidR="00507E09" w:rsidRPr="00051DB8" w:rsidRDefault="00507E09" w:rsidP="00051DB8">
      <w:pPr>
        <w:rPr>
          <w:rFonts w:cstheme="minorHAnsi"/>
          <w:sz w:val="24"/>
          <w:szCs w:val="24"/>
          <w:u w:val="single"/>
        </w:rPr>
      </w:pPr>
    </w:p>
    <w:p w14:paraId="7FE9A8F3" w14:textId="77777777" w:rsidR="00507E09" w:rsidRPr="00051DB8" w:rsidRDefault="00051DB8">
      <w:pPr>
        <w:pStyle w:val="berschriftb"/>
        <w:numPr>
          <w:ilvl w:val="0"/>
          <w:numId w:val="28"/>
        </w:numPr>
        <w:tabs>
          <w:tab w:val="left" w:pos="540"/>
          <w:tab w:val="left" w:pos="720"/>
        </w:tabs>
        <w:spacing w:line="360" w:lineRule="auto"/>
        <w:jc w:val="both"/>
        <w:rPr>
          <w:rFonts w:asciiTheme="minorHAnsi" w:hAnsiTheme="minorHAnsi" w:cstheme="minorHAnsi"/>
          <w:sz w:val="24"/>
          <w:szCs w:val="24"/>
        </w:rPr>
      </w:pPr>
      <w:r w:rsidRPr="00051DB8">
        <w:rPr>
          <w:rFonts w:asciiTheme="minorHAnsi" w:hAnsiTheme="minorHAnsi" w:cstheme="minorHAnsi"/>
          <w:sz w:val="24"/>
          <w:szCs w:val="24"/>
        </w:rPr>
        <w:t>Finanzierungsplan</w:t>
      </w:r>
    </w:p>
    <w:p w14:paraId="420361D9" w14:textId="77777777" w:rsidR="00507E09" w:rsidRPr="00051DB8" w:rsidRDefault="00051DB8">
      <w:pPr>
        <w:pStyle w:val="berschriftb"/>
        <w:tabs>
          <w:tab w:val="left" w:pos="540"/>
          <w:tab w:val="left" w:pos="720"/>
        </w:tabs>
        <w:spacing w:line="276" w:lineRule="auto"/>
        <w:jc w:val="both"/>
        <w:rPr>
          <w:rFonts w:asciiTheme="minorHAnsi" w:hAnsiTheme="minorHAnsi" w:cstheme="minorHAnsi"/>
          <w:b w:val="0"/>
          <w:sz w:val="24"/>
          <w:szCs w:val="24"/>
        </w:rPr>
      </w:pPr>
      <w:r w:rsidRPr="00051DB8">
        <w:rPr>
          <w:rFonts w:asciiTheme="minorHAnsi" w:hAnsiTheme="minorHAnsi" w:cstheme="minorHAnsi"/>
          <w:b w:val="0"/>
          <w:i/>
          <w:sz w:val="24"/>
          <w:szCs w:val="24"/>
        </w:rPr>
        <w:t>Falls zutreffend (insbesondere bei Anträgen zu den neuen Versorgungsformen):</w:t>
      </w:r>
      <w:r w:rsidRPr="00051DB8">
        <w:rPr>
          <w:rFonts w:asciiTheme="minorHAnsi" w:hAnsiTheme="minorHAnsi" w:cstheme="minorHAnsi"/>
          <w:b w:val="0"/>
          <w:i/>
          <w:sz w:val="24"/>
          <w:szCs w:val="24"/>
        </w:rPr>
        <w:tab/>
      </w:r>
      <w:r w:rsidRPr="00051DB8">
        <w:rPr>
          <w:rFonts w:asciiTheme="minorHAnsi" w:hAnsiTheme="minorHAnsi" w:cstheme="minorHAnsi"/>
          <w:b w:val="0"/>
          <w:i/>
          <w:sz w:val="24"/>
          <w:szCs w:val="24"/>
        </w:rPr>
        <w:br/>
        <w:t>Bitte kennzeichnen Sie jede Position, ob diese der Projektadministration (A), der Evaluation (E) oder den gesundheitlichen Versorgungsleistungen (V) zuzurechnen ist. Gesundheitliche Versorgungsleistungen, die in Preis/Leistung abgerechnet werden, beantragen Sie bitte in Position 2.2.1.</w:t>
      </w:r>
      <w:r w:rsidRPr="00051DB8">
        <w:rPr>
          <w:rFonts w:asciiTheme="minorHAnsi" w:hAnsiTheme="minorHAnsi" w:cstheme="minorHAnsi"/>
          <w:b w:val="0"/>
          <w:i/>
          <w:sz w:val="24"/>
          <w:szCs w:val="24"/>
        </w:rPr>
        <w:tab/>
      </w:r>
      <w:r w:rsidRPr="00051DB8">
        <w:rPr>
          <w:rFonts w:asciiTheme="minorHAnsi" w:hAnsiTheme="minorHAnsi" w:cstheme="minorHAnsi"/>
          <w:b w:val="0"/>
          <w:i/>
          <w:sz w:val="24"/>
          <w:szCs w:val="24"/>
        </w:rPr>
        <w:br/>
      </w:r>
    </w:p>
    <w:tbl>
      <w:tblPr>
        <w:tblW w:w="946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827"/>
        <w:gridCol w:w="4811"/>
        <w:gridCol w:w="1697"/>
        <w:gridCol w:w="28"/>
        <w:gridCol w:w="2101"/>
      </w:tblGrid>
      <w:tr w:rsidR="00507E09" w:rsidRPr="00051DB8" w14:paraId="40E5CE67" w14:textId="77777777">
        <w:tc>
          <w:tcPr>
            <w:tcW w:w="827"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8DB3E2" w:themeFill="text2" w:themeFillTint="66"/>
            <w:vAlign w:val="center"/>
          </w:tcPr>
          <w:p w14:paraId="16CD8725" w14:textId="77777777" w:rsidR="00507E09" w:rsidRPr="00051DB8" w:rsidRDefault="00051DB8">
            <w:pPr>
              <w:autoSpaceDE w:val="0"/>
              <w:autoSpaceDN w:val="0"/>
              <w:adjustRightInd w:val="0"/>
              <w:spacing w:before="60" w:after="60"/>
              <w:rPr>
                <w:rFonts w:cstheme="minorHAnsi"/>
                <w:b/>
                <w:sz w:val="24"/>
                <w:szCs w:val="24"/>
              </w:rPr>
            </w:pPr>
            <w:r w:rsidRPr="00051DB8">
              <w:rPr>
                <w:rFonts w:cstheme="minorHAnsi"/>
                <w:i/>
                <w:sz w:val="24"/>
                <w:szCs w:val="24"/>
              </w:rPr>
              <w:br w:type="page"/>
            </w:r>
            <w:r w:rsidRPr="00051DB8">
              <w:rPr>
                <w:rFonts w:cstheme="minorHAnsi"/>
                <w:b/>
                <w:sz w:val="24"/>
                <w:szCs w:val="24"/>
              </w:rPr>
              <w:t>2.1</w:t>
            </w:r>
          </w:p>
        </w:tc>
        <w:tc>
          <w:tcPr>
            <w:tcW w:w="6508" w:type="dxa"/>
            <w:gridSpan w:val="2"/>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8DB3E2" w:themeFill="text2" w:themeFillTint="66"/>
            <w:vAlign w:val="center"/>
          </w:tcPr>
          <w:p w14:paraId="65C64A97" w14:textId="77777777" w:rsidR="00507E09" w:rsidRPr="00051DB8" w:rsidRDefault="00051DB8">
            <w:pPr>
              <w:autoSpaceDE w:val="0"/>
              <w:autoSpaceDN w:val="0"/>
              <w:adjustRightInd w:val="0"/>
              <w:spacing w:before="60" w:after="60"/>
              <w:rPr>
                <w:rFonts w:cstheme="minorHAnsi"/>
                <w:b/>
                <w:color w:val="000000"/>
                <w:sz w:val="24"/>
                <w:szCs w:val="24"/>
              </w:rPr>
            </w:pPr>
            <w:r w:rsidRPr="00051DB8">
              <w:rPr>
                <w:rFonts w:cstheme="minorHAnsi"/>
                <w:b/>
                <w:color w:val="000000"/>
                <w:sz w:val="24"/>
                <w:szCs w:val="24"/>
              </w:rPr>
              <w:t>Personalausgaben</w:t>
            </w:r>
            <w:r w:rsidRPr="00051DB8">
              <w:rPr>
                <w:rStyle w:val="Funotenzeichen"/>
                <w:rFonts w:cstheme="minorHAnsi"/>
                <w:b/>
                <w:color w:val="000000"/>
                <w:sz w:val="24"/>
                <w:szCs w:val="24"/>
              </w:rPr>
              <w:footnoteReference w:id="3"/>
            </w:r>
          </w:p>
        </w:tc>
        <w:tc>
          <w:tcPr>
            <w:tcW w:w="2129" w:type="dxa"/>
            <w:gridSpan w:val="2"/>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8DB3E2" w:themeFill="text2" w:themeFillTint="66"/>
            <w:vAlign w:val="center"/>
          </w:tcPr>
          <w:p w14:paraId="03286CE2" w14:textId="77777777" w:rsidR="00507E09" w:rsidRPr="00051DB8" w:rsidRDefault="00051DB8">
            <w:pPr>
              <w:autoSpaceDE w:val="0"/>
              <w:autoSpaceDN w:val="0"/>
              <w:adjustRightInd w:val="0"/>
              <w:spacing w:before="60" w:after="60"/>
              <w:jc w:val="right"/>
              <w:rPr>
                <w:rFonts w:cstheme="minorHAnsi"/>
                <w:b/>
                <w:color w:val="000000"/>
                <w:sz w:val="24"/>
                <w:szCs w:val="24"/>
              </w:rPr>
            </w:pPr>
            <w:r w:rsidRPr="00051DB8">
              <w:rPr>
                <w:rFonts w:cstheme="minorHAnsi"/>
                <w:b/>
                <w:color w:val="000000"/>
                <w:sz w:val="24"/>
                <w:szCs w:val="24"/>
              </w:rPr>
              <w:t>€</w:t>
            </w:r>
          </w:p>
        </w:tc>
      </w:tr>
      <w:tr w:rsidR="00507E09" w:rsidRPr="00051DB8" w14:paraId="149AC4FC" w14:textId="77777777">
        <w:tc>
          <w:tcPr>
            <w:tcW w:w="827" w:type="dxa"/>
            <w:tcBorders>
              <w:top w:val="single" w:sz="4" w:space="0" w:color="8DB3E2" w:themeColor="text2" w:themeTint="66"/>
              <w:left w:val="nil"/>
              <w:bottom w:val="single" w:sz="4" w:space="0" w:color="8DB3E2" w:themeColor="text2" w:themeTint="66"/>
              <w:right w:val="nil"/>
            </w:tcBorders>
            <w:vAlign w:val="center"/>
          </w:tcPr>
          <w:p w14:paraId="4B2C1704" w14:textId="77777777" w:rsidR="00507E09" w:rsidRPr="00051DB8" w:rsidRDefault="00507E09">
            <w:pPr>
              <w:autoSpaceDE w:val="0"/>
              <w:autoSpaceDN w:val="0"/>
              <w:adjustRightInd w:val="0"/>
              <w:spacing w:before="60" w:after="60"/>
              <w:rPr>
                <w:rFonts w:cstheme="minorHAnsi"/>
                <w:color w:val="000000"/>
                <w:sz w:val="24"/>
                <w:szCs w:val="24"/>
              </w:rPr>
            </w:pPr>
          </w:p>
        </w:tc>
        <w:tc>
          <w:tcPr>
            <w:tcW w:w="4811" w:type="dxa"/>
            <w:tcBorders>
              <w:top w:val="single" w:sz="4" w:space="0" w:color="8DB3E2" w:themeColor="text2" w:themeTint="66"/>
              <w:left w:val="nil"/>
              <w:bottom w:val="single" w:sz="4" w:space="0" w:color="8DB3E2" w:themeColor="text2" w:themeTint="66"/>
              <w:right w:val="nil"/>
            </w:tcBorders>
          </w:tcPr>
          <w:p w14:paraId="757BDDE0" w14:textId="77777777" w:rsidR="00507E09" w:rsidRPr="00051DB8" w:rsidRDefault="00051DB8">
            <w:pPr>
              <w:autoSpaceDE w:val="0"/>
              <w:autoSpaceDN w:val="0"/>
              <w:adjustRightInd w:val="0"/>
              <w:spacing w:before="60" w:after="60"/>
              <w:rPr>
                <w:rFonts w:cstheme="minorHAnsi"/>
                <w:i/>
                <w:color w:val="000000"/>
                <w:sz w:val="24"/>
                <w:szCs w:val="24"/>
              </w:rPr>
            </w:pPr>
            <w:r w:rsidRPr="00051DB8">
              <w:rPr>
                <w:rFonts w:cstheme="minorHAnsi"/>
                <w:i/>
                <w:color w:val="000000"/>
                <w:sz w:val="24"/>
                <w:szCs w:val="24"/>
              </w:rPr>
              <w:t xml:space="preserve">Stelle </w:t>
            </w:r>
            <w:proofErr w:type="spellStart"/>
            <w:r w:rsidRPr="00051DB8">
              <w:rPr>
                <w:rFonts w:cstheme="minorHAnsi"/>
                <w:i/>
                <w:color w:val="000000"/>
                <w:sz w:val="24"/>
                <w:szCs w:val="24"/>
              </w:rPr>
              <w:t>xy</w:t>
            </w:r>
            <w:proofErr w:type="spellEnd"/>
            <w:r w:rsidRPr="00051DB8">
              <w:rPr>
                <w:rFonts w:cstheme="minorHAnsi"/>
                <w:i/>
                <w:color w:val="000000"/>
                <w:sz w:val="24"/>
                <w:szCs w:val="24"/>
              </w:rPr>
              <w:t xml:space="preserve">, pauschal kalkuliert </w:t>
            </w:r>
          </w:p>
        </w:tc>
        <w:tc>
          <w:tcPr>
            <w:tcW w:w="1725" w:type="dxa"/>
            <w:gridSpan w:val="2"/>
            <w:tcBorders>
              <w:top w:val="single" w:sz="4" w:space="0" w:color="8DB3E2" w:themeColor="text2" w:themeTint="66"/>
              <w:left w:val="nil"/>
              <w:bottom w:val="single" w:sz="4" w:space="0" w:color="8DB3E2" w:themeColor="text2" w:themeTint="66"/>
              <w:right w:val="nil"/>
            </w:tcBorders>
            <w:vAlign w:val="center"/>
          </w:tcPr>
          <w:p w14:paraId="2BFBCA05" w14:textId="77777777" w:rsidR="00507E09" w:rsidRPr="00051DB8" w:rsidRDefault="00051DB8">
            <w:pPr>
              <w:autoSpaceDE w:val="0"/>
              <w:autoSpaceDN w:val="0"/>
              <w:adjustRightInd w:val="0"/>
              <w:spacing w:before="60" w:after="60"/>
              <w:rPr>
                <w:rFonts w:cstheme="minorHAnsi"/>
                <w:i/>
                <w:color w:val="000000"/>
                <w:sz w:val="24"/>
                <w:szCs w:val="24"/>
              </w:rPr>
            </w:pPr>
            <w:r w:rsidRPr="00051DB8">
              <w:rPr>
                <w:rFonts w:cstheme="minorHAnsi"/>
                <w:i/>
                <w:color w:val="000000"/>
                <w:sz w:val="24"/>
                <w:szCs w:val="24"/>
              </w:rPr>
              <w:t>Entgeltgruppe, Stellenumfang</w:t>
            </w:r>
          </w:p>
        </w:tc>
        <w:tc>
          <w:tcPr>
            <w:tcW w:w="2101" w:type="dxa"/>
            <w:tcBorders>
              <w:top w:val="single" w:sz="4" w:space="0" w:color="FFFFFF" w:themeColor="background1"/>
              <w:left w:val="nil"/>
              <w:bottom w:val="single" w:sz="4" w:space="0" w:color="FFFFFF" w:themeColor="background1"/>
              <w:right w:val="single" w:sz="4" w:space="0" w:color="FFFFFF" w:themeColor="background1"/>
            </w:tcBorders>
            <w:shd w:val="clear" w:color="auto" w:fill="C6D9F1" w:themeFill="text2" w:themeFillTint="33"/>
            <w:vAlign w:val="center"/>
          </w:tcPr>
          <w:p w14:paraId="7581EE2A" w14:textId="77777777" w:rsidR="00507E09" w:rsidRPr="00051DB8" w:rsidRDefault="00507E09">
            <w:pPr>
              <w:keepNext/>
              <w:autoSpaceDE w:val="0"/>
              <w:autoSpaceDN w:val="0"/>
              <w:adjustRightInd w:val="0"/>
              <w:spacing w:before="60" w:after="60"/>
              <w:jc w:val="right"/>
              <w:rPr>
                <w:rFonts w:cstheme="minorHAnsi"/>
                <w:color w:val="000000"/>
                <w:sz w:val="24"/>
                <w:szCs w:val="24"/>
              </w:rPr>
            </w:pPr>
          </w:p>
        </w:tc>
      </w:tr>
      <w:tr w:rsidR="00507E09" w:rsidRPr="00051DB8" w14:paraId="62EFAE96" w14:textId="77777777">
        <w:tc>
          <w:tcPr>
            <w:tcW w:w="827" w:type="dxa"/>
            <w:tcBorders>
              <w:top w:val="single" w:sz="4" w:space="0" w:color="8DB3E2" w:themeColor="text2" w:themeTint="66"/>
              <w:left w:val="nil"/>
              <w:bottom w:val="single" w:sz="4" w:space="0" w:color="8DB3E2" w:themeColor="text2" w:themeTint="66"/>
              <w:right w:val="nil"/>
            </w:tcBorders>
            <w:vAlign w:val="center"/>
          </w:tcPr>
          <w:p w14:paraId="1083B79D" w14:textId="77777777" w:rsidR="00507E09" w:rsidRPr="00051DB8" w:rsidRDefault="00507E09">
            <w:pPr>
              <w:autoSpaceDE w:val="0"/>
              <w:autoSpaceDN w:val="0"/>
              <w:adjustRightInd w:val="0"/>
              <w:spacing w:before="60" w:after="60"/>
              <w:rPr>
                <w:rFonts w:cstheme="minorHAnsi"/>
                <w:color w:val="000000"/>
                <w:sz w:val="24"/>
                <w:szCs w:val="24"/>
              </w:rPr>
            </w:pPr>
          </w:p>
        </w:tc>
        <w:tc>
          <w:tcPr>
            <w:tcW w:w="4811" w:type="dxa"/>
            <w:tcBorders>
              <w:top w:val="single" w:sz="4" w:space="0" w:color="8DB3E2" w:themeColor="text2" w:themeTint="66"/>
              <w:left w:val="nil"/>
              <w:bottom w:val="single" w:sz="4" w:space="0" w:color="8DB3E2" w:themeColor="text2" w:themeTint="66"/>
              <w:right w:val="nil"/>
            </w:tcBorders>
          </w:tcPr>
          <w:p w14:paraId="2827C120" w14:textId="77777777" w:rsidR="00507E09" w:rsidRPr="00051DB8" w:rsidRDefault="00051DB8">
            <w:pPr>
              <w:autoSpaceDE w:val="0"/>
              <w:autoSpaceDN w:val="0"/>
              <w:adjustRightInd w:val="0"/>
              <w:spacing w:before="60" w:after="60"/>
              <w:rPr>
                <w:rFonts w:cstheme="minorHAnsi"/>
                <w:i/>
                <w:color w:val="000000"/>
                <w:sz w:val="24"/>
                <w:szCs w:val="24"/>
              </w:rPr>
            </w:pPr>
            <w:r w:rsidRPr="00051DB8">
              <w:rPr>
                <w:rFonts w:cstheme="minorHAnsi"/>
                <w:i/>
                <w:color w:val="000000"/>
                <w:sz w:val="24"/>
                <w:szCs w:val="24"/>
              </w:rPr>
              <w:t xml:space="preserve">Stelle </w:t>
            </w:r>
            <w:proofErr w:type="spellStart"/>
            <w:r w:rsidRPr="00051DB8">
              <w:rPr>
                <w:rFonts w:cstheme="minorHAnsi"/>
                <w:i/>
                <w:color w:val="000000"/>
                <w:sz w:val="24"/>
                <w:szCs w:val="24"/>
              </w:rPr>
              <w:t>xy</w:t>
            </w:r>
            <w:proofErr w:type="spellEnd"/>
            <w:r w:rsidRPr="00051DB8">
              <w:rPr>
                <w:rFonts w:cstheme="minorHAnsi"/>
                <w:i/>
                <w:color w:val="000000"/>
                <w:sz w:val="24"/>
                <w:szCs w:val="24"/>
              </w:rPr>
              <w:t xml:space="preserve">, nach aktuellem Tarif </w:t>
            </w:r>
            <w:proofErr w:type="spellStart"/>
            <w:r w:rsidRPr="00051DB8">
              <w:rPr>
                <w:rFonts w:cstheme="minorHAnsi"/>
                <w:i/>
                <w:color w:val="000000"/>
                <w:sz w:val="24"/>
                <w:szCs w:val="24"/>
              </w:rPr>
              <w:t>xy</w:t>
            </w:r>
            <w:proofErr w:type="spellEnd"/>
            <w:r w:rsidRPr="00051DB8">
              <w:rPr>
                <w:rFonts w:cstheme="minorHAnsi"/>
                <w:i/>
                <w:color w:val="000000"/>
                <w:sz w:val="24"/>
                <w:szCs w:val="24"/>
              </w:rPr>
              <w:t xml:space="preserve"> kalkuliert </w:t>
            </w:r>
          </w:p>
        </w:tc>
        <w:tc>
          <w:tcPr>
            <w:tcW w:w="1725" w:type="dxa"/>
            <w:gridSpan w:val="2"/>
            <w:tcBorders>
              <w:top w:val="single" w:sz="4" w:space="0" w:color="8DB3E2" w:themeColor="text2" w:themeTint="66"/>
              <w:left w:val="nil"/>
              <w:bottom w:val="single" w:sz="4" w:space="0" w:color="8DB3E2" w:themeColor="text2" w:themeTint="66"/>
              <w:right w:val="nil"/>
            </w:tcBorders>
          </w:tcPr>
          <w:p w14:paraId="1828C038" w14:textId="77777777" w:rsidR="00507E09" w:rsidRPr="00051DB8" w:rsidRDefault="00051DB8">
            <w:pPr>
              <w:autoSpaceDE w:val="0"/>
              <w:autoSpaceDN w:val="0"/>
              <w:adjustRightInd w:val="0"/>
              <w:spacing w:before="60" w:after="60"/>
              <w:rPr>
                <w:rFonts w:cstheme="minorHAnsi"/>
                <w:i/>
                <w:color w:val="000000"/>
                <w:sz w:val="24"/>
                <w:szCs w:val="24"/>
              </w:rPr>
            </w:pPr>
            <w:r w:rsidRPr="00051DB8">
              <w:rPr>
                <w:rFonts w:cstheme="minorHAnsi"/>
                <w:i/>
                <w:color w:val="000000"/>
                <w:sz w:val="24"/>
                <w:szCs w:val="24"/>
              </w:rPr>
              <w:t>Entgeltgruppe, Stellenumfang</w:t>
            </w:r>
          </w:p>
        </w:tc>
        <w:tc>
          <w:tcPr>
            <w:tcW w:w="2101" w:type="dxa"/>
            <w:tcBorders>
              <w:top w:val="single" w:sz="4" w:space="0" w:color="FFFFFF" w:themeColor="background1"/>
              <w:left w:val="nil"/>
              <w:bottom w:val="single" w:sz="4" w:space="0" w:color="FFFFFF" w:themeColor="background1"/>
              <w:right w:val="single" w:sz="4" w:space="0" w:color="FFFFFF" w:themeColor="background1"/>
            </w:tcBorders>
            <w:shd w:val="clear" w:color="auto" w:fill="C6D9F1" w:themeFill="text2" w:themeFillTint="33"/>
            <w:vAlign w:val="center"/>
          </w:tcPr>
          <w:p w14:paraId="6E62E4C8" w14:textId="77777777" w:rsidR="00507E09" w:rsidRPr="00051DB8" w:rsidRDefault="00507E09">
            <w:pPr>
              <w:keepNext/>
              <w:autoSpaceDE w:val="0"/>
              <w:autoSpaceDN w:val="0"/>
              <w:adjustRightInd w:val="0"/>
              <w:spacing w:before="60" w:after="60"/>
              <w:jc w:val="right"/>
              <w:rPr>
                <w:rFonts w:cstheme="minorHAnsi"/>
                <w:color w:val="000000"/>
                <w:sz w:val="24"/>
                <w:szCs w:val="24"/>
              </w:rPr>
            </w:pPr>
          </w:p>
        </w:tc>
      </w:tr>
      <w:tr w:rsidR="00507E09" w:rsidRPr="00051DB8" w14:paraId="6E956DD8" w14:textId="77777777">
        <w:tc>
          <w:tcPr>
            <w:tcW w:w="827" w:type="dxa"/>
            <w:tcBorders>
              <w:top w:val="single" w:sz="4" w:space="0" w:color="8DB3E2" w:themeColor="text2" w:themeTint="66"/>
              <w:left w:val="nil"/>
              <w:bottom w:val="single" w:sz="4" w:space="0" w:color="8DB3E2" w:themeColor="text2" w:themeTint="66"/>
              <w:right w:val="nil"/>
            </w:tcBorders>
            <w:vAlign w:val="center"/>
          </w:tcPr>
          <w:p w14:paraId="200999EB" w14:textId="77777777" w:rsidR="00507E09" w:rsidRPr="00051DB8" w:rsidRDefault="00507E09">
            <w:pPr>
              <w:autoSpaceDE w:val="0"/>
              <w:autoSpaceDN w:val="0"/>
              <w:adjustRightInd w:val="0"/>
              <w:spacing w:before="60" w:after="60"/>
              <w:rPr>
                <w:rFonts w:cstheme="minorHAnsi"/>
                <w:color w:val="000000"/>
                <w:sz w:val="24"/>
                <w:szCs w:val="24"/>
              </w:rPr>
            </w:pPr>
          </w:p>
        </w:tc>
        <w:tc>
          <w:tcPr>
            <w:tcW w:w="4811" w:type="dxa"/>
            <w:tcBorders>
              <w:top w:val="single" w:sz="4" w:space="0" w:color="8DB3E2" w:themeColor="text2" w:themeTint="66"/>
              <w:left w:val="nil"/>
              <w:bottom w:val="single" w:sz="4" w:space="0" w:color="8DB3E2" w:themeColor="text2" w:themeTint="66"/>
              <w:right w:val="nil"/>
            </w:tcBorders>
          </w:tcPr>
          <w:p w14:paraId="2B6295A7" w14:textId="77777777" w:rsidR="00507E09" w:rsidRPr="00051DB8" w:rsidRDefault="00051DB8">
            <w:pPr>
              <w:autoSpaceDE w:val="0"/>
              <w:autoSpaceDN w:val="0"/>
              <w:adjustRightInd w:val="0"/>
              <w:spacing w:before="60" w:after="60"/>
              <w:rPr>
                <w:rFonts w:cstheme="minorHAnsi"/>
                <w:i/>
                <w:color w:val="000000"/>
                <w:sz w:val="24"/>
                <w:szCs w:val="24"/>
              </w:rPr>
            </w:pPr>
            <w:r w:rsidRPr="00051DB8">
              <w:rPr>
                <w:rFonts w:cstheme="minorHAnsi"/>
                <w:i/>
                <w:color w:val="000000"/>
                <w:sz w:val="24"/>
                <w:szCs w:val="24"/>
              </w:rPr>
              <w:t>Studentische Hilfskraft</w:t>
            </w:r>
          </w:p>
        </w:tc>
        <w:tc>
          <w:tcPr>
            <w:tcW w:w="1725" w:type="dxa"/>
            <w:gridSpan w:val="2"/>
            <w:tcBorders>
              <w:top w:val="single" w:sz="4" w:space="0" w:color="8DB3E2" w:themeColor="text2" w:themeTint="66"/>
              <w:left w:val="nil"/>
              <w:bottom w:val="single" w:sz="4" w:space="0" w:color="8DB3E2" w:themeColor="text2" w:themeTint="66"/>
              <w:right w:val="nil"/>
            </w:tcBorders>
          </w:tcPr>
          <w:p w14:paraId="0013F3E0" w14:textId="77777777" w:rsidR="00507E09" w:rsidRPr="00051DB8" w:rsidRDefault="00051DB8">
            <w:pPr>
              <w:autoSpaceDE w:val="0"/>
              <w:autoSpaceDN w:val="0"/>
              <w:adjustRightInd w:val="0"/>
              <w:spacing w:before="60" w:after="60"/>
              <w:rPr>
                <w:rFonts w:cstheme="minorHAnsi"/>
                <w:i/>
                <w:color w:val="000000"/>
                <w:sz w:val="24"/>
                <w:szCs w:val="24"/>
              </w:rPr>
            </w:pPr>
            <w:r w:rsidRPr="00051DB8">
              <w:rPr>
                <w:rFonts w:cstheme="minorHAnsi"/>
                <w:i/>
                <w:color w:val="000000"/>
                <w:sz w:val="24"/>
                <w:szCs w:val="24"/>
              </w:rPr>
              <w:t>Stellenumfang</w:t>
            </w:r>
          </w:p>
        </w:tc>
        <w:tc>
          <w:tcPr>
            <w:tcW w:w="2101" w:type="dxa"/>
            <w:tcBorders>
              <w:top w:val="single" w:sz="4" w:space="0" w:color="FFFFFF" w:themeColor="background1"/>
              <w:left w:val="nil"/>
              <w:bottom w:val="single" w:sz="4" w:space="0" w:color="FFFFFF" w:themeColor="background1"/>
              <w:right w:val="single" w:sz="4" w:space="0" w:color="FFFFFF" w:themeColor="background1"/>
            </w:tcBorders>
            <w:shd w:val="clear" w:color="auto" w:fill="C6D9F1" w:themeFill="text2" w:themeFillTint="33"/>
            <w:vAlign w:val="center"/>
          </w:tcPr>
          <w:p w14:paraId="187F8170" w14:textId="77777777" w:rsidR="00507E09" w:rsidRPr="00051DB8" w:rsidRDefault="00507E09">
            <w:pPr>
              <w:keepNext/>
              <w:autoSpaceDE w:val="0"/>
              <w:autoSpaceDN w:val="0"/>
              <w:adjustRightInd w:val="0"/>
              <w:spacing w:before="60" w:after="60"/>
              <w:jc w:val="right"/>
              <w:rPr>
                <w:rFonts w:cstheme="minorHAnsi"/>
                <w:color w:val="000000"/>
                <w:sz w:val="24"/>
                <w:szCs w:val="24"/>
              </w:rPr>
            </w:pPr>
          </w:p>
        </w:tc>
      </w:tr>
      <w:tr w:rsidR="00507E09" w:rsidRPr="00051DB8" w14:paraId="06A7741C" w14:textId="77777777">
        <w:tc>
          <w:tcPr>
            <w:tcW w:w="827" w:type="dxa"/>
            <w:tcBorders>
              <w:top w:val="single" w:sz="4" w:space="0" w:color="8DB3E2" w:themeColor="text2" w:themeTint="66"/>
              <w:left w:val="nil"/>
              <w:bottom w:val="single" w:sz="4" w:space="0" w:color="8DB3E2" w:themeColor="text2" w:themeTint="66"/>
              <w:right w:val="nil"/>
            </w:tcBorders>
            <w:vAlign w:val="center"/>
          </w:tcPr>
          <w:p w14:paraId="75A3DBE3" w14:textId="77777777" w:rsidR="00507E09" w:rsidRPr="00051DB8" w:rsidRDefault="00507E09">
            <w:pPr>
              <w:autoSpaceDE w:val="0"/>
              <w:autoSpaceDN w:val="0"/>
              <w:adjustRightInd w:val="0"/>
              <w:spacing w:before="60" w:after="60"/>
              <w:rPr>
                <w:rFonts w:cstheme="minorHAnsi"/>
                <w:color w:val="000000"/>
                <w:sz w:val="24"/>
                <w:szCs w:val="24"/>
              </w:rPr>
            </w:pPr>
          </w:p>
        </w:tc>
        <w:tc>
          <w:tcPr>
            <w:tcW w:w="4811" w:type="dxa"/>
            <w:tcBorders>
              <w:top w:val="single" w:sz="4" w:space="0" w:color="8DB3E2" w:themeColor="text2" w:themeTint="66"/>
              <w:left w:val="nil"/>
              <w:bottom w:val="single" w:sz="4" w:space="0" w:color="8DB3E2" w:themeColor="text2" w:themeTint="66"/>
              <w:right w:val="nil"/>
            </w:tcBorders>
          </w:tcPr>
          <w:p w14:paraId="2A379B29" w14:textId="77777777" w:rsidR="00507E09" w:rsidRPr="00051DB8" w:rsidRDefault="00051DB8">
            <w:pPr>
              <w:autoSpaceDE w:val="0"/>
              <w:autoSpaceDN w:val="0"/>
              <w:adjustRightInd w:val="0"/>
              <w:spacing w:before="60" w:after="60"/>
              <w:rPr>
                <w:rFonts w:cstheme="minorHAnsi"/>
                <w:i/>
                <w:color w:val="000000"/>
                <w:sz w:val="24"/>
                <w:szCs w:val="24"/>
              </w:rPr>
            </w:pPr>
            <w:r w:rsidRPr="00051DB8">
              <w:rPr>
                <w:rFonts w:cstheme="minorHAnsi"/>
                <w:i/>
                <w:color w:val="000000"/>
                <w:sz w:val="24"/>
                <w:szCs w:val="24"/>
              </w:rPr>
              <w:t>Wissenschaftliche Hilfskraft</w:t>
            </w:r>
          </w:p>
        </w:tc>
        <w:tc>
          <w:tcPr>
            <w:tcW w:w="1725" w:type="dxa"/>
            <w:gridSpan w:val="2"/>
            <w:tcBorders>
              <w:top w:val="single" w:sz="4" w:space="0" w:color="8DB3E2" w:themeColor="text2" w:themeTint="66"/>
              <w:left w:val="nil"/>
              <w:bottom w:val="single" w:sz="4" w:space="0" w:color="8DB3E2" w:themeColor="text2" w:themeTint="66"/>
              <w:right w:val="nil"/>
            </w:tcBorders>
          </w:tcPr>
          <w:p w14:paraId="32484BF0" w14:textId="77777777" w:rsidR="00507E09" w:rsidRPr="00051DB8" w:rsidRDefault="00051DB8">
            <w:pPr>
              <w:autoSpaceDE w:val="0"/>
              <w:autoSpaceDN w:val="0"/>
              <w:adjustRightInd w:val="0"/>
              <w:spacing w:before="60" w:after="60"/>
              <w:rPr>
                <w:rFonts w:cstheme="minorHAnsi"/>
                <w:i/>
                <w:color w:val="000000"/>
                <w:sz w:val="24"/>
                <w:szCs w:val="24"/>
              </w:rPr>
            </w:pPr>
            <w:r w:rsidRPr="00051DB8">
              <w:rPr>
                <w:rFonts w:cstheme="minorHAnsi"/>
                <w:i/>
                <w:color w:val="000000"/>
                <w:sz w:val="24"/>
                <w:szCs w:val="24"/>
              </w:rPr>
              <w:t>Stellenumfang</w:t>
            </w:r>
          </w:p>
        </w:tc>
        <w:tc>
          <w:tcPr>
            <w:tcW w:w="2101" w:type="dxa"/>
            <w:tcBorders>
              <w:top w:val="single" w:sz="4" w:space="0" w:color="FFFFFF" w:themeColor="background1"/>
              <w:left w:val="nil"/>
              <w:bottom w:val="single" w:sz="4" w:space="0" w:color="FFFFFF" w:themeColor="background1"/>
              <w:right w:val="single" w:sz="4" w:space="0" w:color="FFFFFF" w:themeColor="background1"/>
            </w:tcBorders>
            <w:shd w:val="clear" w:color="auto" w:fill="C6D9F1" w:themeFill="text2" w:themeFillTint="33"/>
            <w:vAlign w:val="center"/>
          </w:tcPr>
          <w:p w14:paraId="1A95FA13" w14:textId="77777777" w:rsidR="00507E09" w:rsidRPr="00051DB8" w:rsidRDefault="00507E09">
            <w:pPr>
              <w:keepNext/>
              <w:autoSpaceDE w:val="0"/>
              <w:autoSpaceDN w:val="0"/>
              <w:adjustRightInd w:val="0"/>
              <w:spacing w:before="60" w:after="60"/>
              <w:jc w:val="right"/>
              <w:rPr>
                <w:rFonts w:cstheme="minorHAnsi"/>
                <w:color w:val="000000"/>
                <w:sz w:val="24"/>
                <w:szCs w:val="24"/>
              </w:rPr>
            </w:pPr>
          </w:p>
        </w:tc>
      </w:tr>
      <w:tr w:rsidR="00507E09" w:rsidRPr="00051DB8" w14:paraId="3A635BAD" w14:textId="77777777">
        <w:tc>
          <w:tcPr>
            <w:tcW w:w="827" w:type="dxa"/>
            <w:tcBorders>
              <w:top w:val="single" w:sz="4" w:space="0" w:color="8DB3E2" w:themeColor="text2" w:themeTint="66"/>
              <w:left w:val="nil"/>
              <w:bottom w:val="single" w:sz="12" w:space="0" w:color="8DB3E2" w:themeColor="text2" w:themeTint="66"/>
              <w:right w:val="nil"/>
            </w:tcBorders>
            <w:vAlign w:val="center"/>
          </w:tcPr>
          <w:p w14:paraId="611E1B67" w14:textId="77777777" w:rsidR="00507E09" w:rsidRPr="00051DB8" w:rsidRDefault="00507E09">
            <w:pPr>
              <w:autoSpaceDE w:val="0"/>
              <w:autoSpaceDN w:val="0"/>
              <w:adjustRightInd w:val="0"/>
              <w:spacing w:before="60" w:after="60"/>
              <w:rPr>
                <w:rFonts w:cstheme="minorHAnsi"/>
                <w:color w:val="000000"/>
                <w:sz w:val="24"/>
                <w:szCs w:val="24"/>
              </w:rPr>
            </w:pPr>
          </w:p>
        </w:tc>
        <w:tc>
          <w:tcPr>
            <w:tcW w:w="6536" w:type="dxa"/>
            <w:gridSpan w:val="3"/>
            <w:tcBorders>
              <w:top w:val="single" w:sz="4" w:space="0" w:color="8DB3E2" w:themeColor="text2" w:themeTint="66"/>
              <w:left w:val="nil"/>
              <w:bottom w:val="single" w:sz="12" w:space="0" w:color="8DB3E2" w:themeColor="text2" w:themeTint="66"/>
              <w:right w:val="nil"/>
            </w:tcBorders>
            <w:vAlign w:val="center"/>
          </w:tcPr>
          <w:p w14:paraId="5B0E3853" w14:textId="77777777" w:rsidR="00507E09" w:rsidRPr="00051DB8" w:rsidRDefault="00051DB8">
            <w:pPr>
              <w:autoSpaceDE w:val="0"/>
              <w:autoSpaceDN w:val="0"/>
              <w:adjustRightInd w:val="0"/>
              <w:spacing w:before="60" w:after="60"/>
              <w:rPr>
                <w:rFonts w:cstheme="minorHAnsi"/>
                <w:i/>
                <w:color w:val="FF0000"/>
                <w:sz w:val="24"/>
                <w:szCs w:val="24"/>
              </w:rPr>
            </w:pPr>
            <w:r w:rsidRPr="00051DB8">
              <w:rPr>
                <w:rFonts w:cstheme="minorHAnsi"/>
                <w:i/>
                <w:color w:val="FF0000"/>
                <w:sz w:val="24"/>
                <w:szCs w:val="24"/>
              </w:rPr>
              <w:t>Beispiel (bitte löschen):</w:t>
            </w:r>
          </w:p>
          <w:p w14:paraId="4B93B64C" w14:textId="77777777" w:rsidR="00507E09" w:rsidRPr="00051DB8" w:rsidRDefault="00051DB8">
            <w:pPr>
              <w:autoSpaceDE w:val="0"/>
              <w:autoSpaceDN w:val="0"/>
              <w:adjustRightInd w:val="0"/>
              <w:spacing w:before="60" w:after="60"/>
              <w:rPr>
                <w:rFonts w:cstheme="minorHAnsi"/>
                <w:i/>
                <w:color w:val="FF0000"/>
                <w:sz w:val="24"/>
                <w:szCs w:val="24"/>
              </w:rPr>
            </w:pPr>
            <w:r w:rsidRPr="00051DB8">
              <w:rPr>
                <w:rFonts w:cstheme="minorHAnsi"/>
                <w:i/>
                <w:color w:val="FF0000"/>
                <w:sz w:val="24"/>
                <w:szCs w:val="24"/>
              </w:rPr>
              <w:t>Wissenschaftlicher Mitarbeiter (</w:t>
            </w:r>
            <w:proofErr w:type="gramStart"/>
            <w:r w:rsidRPr="00051DB8">
              <w:rPr>
                <w:rFonts w:cstheme="minorHAnsi"/>
                <w:i/>
                <w:color w:val="FF0000"/>
                <w:sz w:val="24"/>
                <w:szCs w:val="24"/>
              </w:rPr>
              <w:t xml:space="preserve">A)   </w:t>
            </w:r>
            <w:proofErr w:type="gramEnd"/>
            <w:r w:rsidRPr="00051DB8">
              <w:rPr>
                <w:rFonts w:cstheme="minorHAnsi"/>
                <w:i/>
                <w:color w:val="FF0000"/>
                <w:sz w:val="24"/>
                <w:szCs w:val="24"/>
              </w:rPr>
              <w:t xml:space="preserve">         E13, VK (100%), 36 Monate</w:t>
            </w:r>
          </w:p>
        </w:tc>
        <w:tc>
          <w:tcPr>
            <w:tcW w:w="2101" w:type="dxa"/>
            <w:tcBorders>
              <w:top w:val="single" w:sz="4" w:space="0" w:color="FFFFFF" w:themeColor="background1"/>
              <w:left w:val="nil"/>
              <w:bottom w:val="single" w:sz="12" w:space="0" w:color="FFFFFF" w:themeColor="background1"/>
              <w:right w:val="single" w:sz="4" w:space="0" w:color="FFFFFF" w:themeColor="background1"/>
            </w:tcBorders>
            <w:shd w:val="clear" w:color="auto" w:fill="C6D9F1" w:themeFill="text2" w:themeFillTint="33"/>
            <w:vAlign w:val="center"/>
          </w:tcPr>
          <w:p w14:paraId="7CC55BE5" w14:textId="77777777" w:rsidR="00507E09" w:rsidRPr="00051DB8" w:rsidRDefault="00051DB8">
            <w:pPr>
              <w:keepNext/>
              <w:autoSpaceDE w:val="0"/>
              <w:autoSpaceDN w:val="0"/>
              <w:adjustRightInd w:val="0"/>
              <w:spacing w:before="60" w:after="60"/>
              <w:jc w:val="right"/>
              <w:rPr>
                <w:rFonts w:cstheme="minorHAnsi"/>
                <w:i/>
                <w:color w:val="FF0000"/>
                <w:sz w:val="24"/>
                <w:szCs w:val="24"/>
              </w:rPr>
            </w:pPr>
            <w:r w:rsidRPr="00051DB8">
              <w:rPr>
                <w:rFonts w:cstheme="minorHAnsi"/>
                <w:i/>
                <w:color w:val="FF0000"/>
                <w:sz w:val="24"/>
                <w:szCs w:val="24"/>
              </w:rPr>
              <w:t>207.600,00</w:t>
            </w:r>
          </w:p>
        </w:tc>
      </w:tr>
      <w:tr w:rsidR="00507E09" w:rsidRPr="00051DB8" w14:paraId="5CC9A3E8" w14:textId="77777777">
        <w:tc>
          <w:tcPr>
            <w:tcW w:w="827" w:type="dxa"/>
            <w:tcBorders>
              <w:top w:val="single" w:sz="12" w:space="0" w:color="8DB3E2" w:themeColor="text2" w:themeTint="66"/>
              <w:left w:val="nil"/>
              <w:bottom w:val="single" w:sz="4" w:space="0" w:color="8DB3E2" w:themeColor="text2" w:themeTint="66"/>
              <w:right w:val="nil"/>
            </w:tcBorders>
            <w:vAlign w:val="center"/>
          </w:tcPr>
          <w:p w14:paraId="10C0BC84" w14:textId="77777777" w:rsidR="00507E09" w:rsidRPr="00051DB8" w:rsidRDefault="00051DB8">
            <w:pPr>
              <w:autoSpaceDE w:val="0"/>
              <w:autoSpaceDN w:val="0"/>
              <w:adjustRightInd w:val="0"/>
              <w:spacing w:before="60" w:after="60"/>
              <w:rPr>
                <w:rFonts w:cstheme="minorHAnsi"/>
                <w:b/>
                <w:color w:val="000000"/>
                <w:sz w:val="24"/>
                <w:szCs w:val="24"/>
              </w:rPr>
            </w:pPr>
            <w:r w:rsidRPr="00051DB8">
              <w:rPr>
                <w:rFonts w:cstheme="minorHAnsi"/>
                <w:b/>
                <w:color w:val="000000"/>
                <w:sz w:val="24"/>
                <w:szCs w:val="24"/>
              </w:rPr>
              <w:t>2.1</w:t>
            </w:r>
          </w:p>
        </w:tc>
        <w:tc>
          <w:tcPr>
            <w:tcW w:w="6536" w:type="dxa"/>
            <w:gridSpan w:val="3"/>
            <w:tcBorders>
              <w:top w:val="single" w:sz="12" w:space="0" w:color="8DB3E2" w:themeColor="text2" w:themeTint="66"/>
              <w:left w:val="nil"/>
              <w:bottom w:val="single" w:sz="4" w:space="0" w:color="8DB3E2" w:themeColor="text2" w:themeTint="66"/>
              <w:right w:val="nil"/>
            </w:tcBorders>
            <w:vAlign w:val="center"/>
          </w:tcPr>
          <w:p w14:paraId="4D0CBE10" w14:textId="77777777" w:rsidR="00507E09" w:rsidRPr="00051DB8" w:rsidRDefault="00051DB8">
            <w:pPr>
              <w:autoSpaceDE w:val="0"/>
              <w:autoSpaceDN w:val="0"/>
              <w:adjustRightInd w:val="0"/>
              <w:spacing w:before="60" w:after="60"/>
              <w:rPr>
                <w:rFonts w:cstheme="minorHAnsi"/>
                <w:b/>
                <w:color w:val="000000"/>
                <w:sz w:val="24"/>
                <w:szCs w:val="24"/>
              </w:rPr>
            </w:pPr>
            <w:r w:rsidRPr="00051DB8">
              <w:rPr>
                <w:rFonts w:cstheme="minorHAnsi"/>
                <w:b/>
                <w:color w:val="000000"/>
                <w:sz w:val="24"/>
                <w:szCs w:val="24"/>
              </w:rPr>
              <w:t>Summe Personalausgaben</w:t>
            </w:r>
          </w:p>
        </w:tc>
        <w:tc>
          <w:tcPr>
            <w:tcW w:w="2101" w:type="dxa"/>
            <w:tcBorders>
              <w:top w:val="single" w:sz="12" w:space="0" w:color="FFFFFF" w:themeColor="background1"/>
              <w:left w:val="nil"/>
              <w:bottom w:val="single" w:sz="4" w:space="0" w:color="C6D9F1" w:themeColor="text2" w:themeTint="33"/>
              <w:right w:val="single" w:sz="4" w:space="0" w:color="FFFFFF" w:themeColor="background1"/>
            </w:tcBorders>
            <w:shd w:val="clear" w:color="auto" w:fill="C6D9F1" w:themeFill="text2" w:themeFillTint="33"/>
            <w:vAlign w:val="center"/>
          </w:tcPr>
          <w:p w14:paraId="7CE448CC" w14:textId="77777777" w:rsidR="00507E09" w:rsidRPr="00051DB8" w:rsidRDefault="00051DB8">
            <w:pPr>
              <w:keepNext/>
              <w:autoSpaceDE w:val="0"/>
              <w:autoSpaceDN w:val="0"/>
              <w:adjustRightInd w:val="0"/>
              <w:spacing w:before="60" w:after="60"/>
              <w:jc w:val="right"/>
              <w:rPr>
                <w:rFonts w:cstheme="minorHAnsi"/>
                <w:b/>
                <w:color w:val="000000"/>
                <w:sz w:val="24"/>
                <w:szCs w:val="24"/>
              </w:rPr>
            </w:pPr>
            <w:r w:rsidRPr="00051DB8">
              <w:rPr>
                <w:rFonts w:cstheme="minorHAnsi"/>
                <w:b/>
                <w:color w:val="000000"/>
                <w:sz w:val="24"/>
                <w:szCs w:val="24"/>
              </w:rPr>
              <w:fldChar w:fldCharType="begin"/>
            </w:r>
            <w:r w:rsidRPr="00051DB8">
              <w:rPr>
                <w:rFonts w:cstheme="minorHAnsi"/>
                <w:b/>
                <w:color w:val="000000"/>
                <w:sz w:val="24"/>
                <w:szCs w:val="24"/>
              </w:rPr>
              <w:instrText xml:space="preserve"> =SUM(D1:D20) \# "0,00" </w:instrText>
            </w:r>
            <w:r w:rsidRPr="00051DB8">
              <w:rPr>
                <w:rFonts w:cstheme="minorHAnsi"/>
                <w:b/>
                <w:color w:val="000000"/>
                <w:sz w:val="24"/>
                <w:szCs w:val="24"/>
              </w:rPr>
              <w:fldChar w:fldCharType="separate"/>
            </w:r>
            <w:r w:rsidRPr="00051DB8">
              <w:rPr>
                <w:rFonts w:cstheme="minorHAnsi"/>
                <w:b/>
                <w:noProof/>
                <w:color w:val="000000"/>
                <w:sz w:val="24"/>
                <w:szCs w:val="24"/>
              </w:rPr>
              <w:t>0,00</w:t>
            </w:r>
            <w:r w:rsidRPr="00051DB8">
              <w:rPr>
                <w:rFonts w:cstheme="minorHAnsi"/>
                <w:b/>
                <w:color w:val="000000"/>
                <w:sz w:val="24"/>
                <w:szCs w:val="24"/>
              </w:rPr>
              <w:fldChar w:fldCharType="end"/>
            </w:r>
          </w:p>
        </w:tc>
      </w:tr>
    </w:tbl>
    <w:p w14:paraId="3EA1E767" w14:textId="77777777" w:rsidR="00507E09" w:rsidRPr="00051DB8" w:rsidRDefault="00051DB8">
      <w:pPr>
        <w:pStyle w:val="berschriftb"/>
        <w:tabs>
          <w:tab w:val="left" w:pos="540"/>
          <w:tab w:val="left" w:pos="720"/>
        </w:tabs>
        <w:spacing w:line="360" w:lineRule="auto"/>
        <w:jc w:val="both"/>
        <w:rPr>
          <w:rFonts w:asciiTheme="minorHAnsi" w:hAnsiTheme="minorHAnsi" w:cstheme="minorHAnsi"/>
          <w:sz w:val="24"/>
          <w:szCs w:val="24"/>
        </w:rPr>
      </w:pPr>
      <w:r w:rsidRPr="00051DB8">
        <w:rPr>
          <w:rFonts w:asciiTheme="minorHAnsi" w:hAnsiTheme="minorHAnsi" w:cstheme="minorHAnsi"/>
          <w:sz w:val="24"/>
          <w:szCs w:val="24"/>
        </w:rPr>
        <w:lastRenderedPageBreak/>
        <w:t>Erläuterungen Personalausgaben</w:t>
      </w:r>
      <w:r w:rsidRPr="00051DB8">
        <w:rPr>
          <w:rStyle w:val="Funotenzeichen"/>
          <w:rFonts w:asciiTheme="minorHAnsi" w:hAnsiTheme="minorHAnsi" w:cstheme="minorHAnsi"/>
          <w:sz w:val="24"/>
          <w:szCs w:val="24"/>
        </w:rPr>
        <w:footnoteReference w:id="4"/>
      </w:r>
      <w:r w:rsidRPr="00051DB8">
        <w:rPr>
          <w:rFonts w:asciiTheme="minorHAnsi" w:hAnsiTheme="minorHAnsi" w:cstheme="minorHAnsi"/>
          <w:sz w:val="24"/>
          <w:szCs w:val="24"/>
        </w:rPr>
        <w:t>:</w:t>
      </w:r>
    </w:p>
    <w:p w14:paraId="64373860" w14:textId="77777777" w:rsidR="00507E09" w:rsidRPr="00051DB8" w:rsidRDefault="00051DB8">
      <w:pPr>
        <w:pStyle w:val="berschriftb"/>
        <w:spacing w:after="120" w:line="276" w:lineRule="auto"/>
        <w:jc w:val="both"/>
        <w:rPr>
          <w:rFonts w:asciiTheme="minorHAnsi" w:hAnsiTheme="minorHAnsi" w:cstheme="minorHAnsi"/>
          <w:b w:val="0"/>
          <w:i/>
          <w:color w:val="FF0000"/>
          <w:sz w:val="24"/>
          <w:szCs w:val="24"/>
        </w:rPr>
      </w:pPr>
      <w:r w:rsidRPr="00051DB8">
        <w:rPr>
          <w:rFonts w:asciiTheme="minorHAnsi" w:hAnsiTheme="minorHAnsi" w:cstheme="minorHAnsi"/>
          <w:b w:val="0"/>
          <w:i/>
          <w:color w:val="FF0000"/>
          <w:sz w:val="24"/>
          <w:szCs w:val="24"/>
        </w:rPr>
        <w:t>Beispiel (bitte löschen):</w:t>
      </w:r>
    </w:p>
    <w:p w14:paraId="357AB289" w14:textId="77777777" w:rsidR="00507E09" w:rsidRPr="00051DB8" w:rsidRDefault="00051DB8">
      <w:pPr>
        <w:pStyle w:val="berschriftb"/>
        <w:spacing w:after="120" w:line="276" w:lineRule="auto"/>
        <w:jc w:val="both"/>
        <w:rPr>
          <w:rFonts w:asciiTheme="minorHAnsi" w:hAnsiTheme="minorHAnsi" w:cstheme="minorHAnsi"/>
          <w:b w:val="0"/>
          <w:i/>
          <w:color w:val="FF0000"/>
          <w:sz w:val="24"/>
          <w:szCs w:val="24"/>
        </w:rPr>
      </w:pPr>
      <w:r w:rsidRPr="00051DB8">
        <w:rPr>
          <w:rFonts w:asciiTheme="minorHAnsi" w:hAnsiTheme="minorHAnsi" w:cstheme="minorHAnsi"/>
          <w:b w:val="0"/>
          <w:i/>
          <w:color w:val="FF0000"/>
          <w:sz w:val="24"/>
          <w:szCs w:val="24"/>
        </w:rPr>
        <w:t xml:space="preserve">Wissenschaftlicher Mitarbeiter (A): Entwicklung von Fragebögen, Durchführung der Fragebogenerhebungen, Durchführung von Beratungsgesprächen, Datenauswertungen […]. Arbeitspakete 1 – 20. Für die Berechnung wurden die pauschalierten Personalmittelsätze des Innovationsausschusses herangezogen. </w:t>
      </w:r>
    </w:p>
    <w:p w14:paraId="3F200EAE" w14:textId="77777777" w:rsidR="00507E09" w:rsidRPr="00051DB8" w:rsidRDefault="00507E09">
      <w:pPr>
        <w:pStyle w:val="berschriftb"/>
        <w:spacing w:after="120" w:line="276" w:lineRule="auto"/>
        <w:jc w:val="both"/>
        <w:rPr>
          <w:rFonts w:asciiTheme="minorHAnsi" w:hAnsiTheme="minorHAnsi" w:cstheme="minorHAnsi"/>
          <w:b w:val="0"/>
          <w:i/>
          <w:sz w:val="24"/>
          <w:szCs w:val="24"/>
        </w:rPr>
      </w:pPr>
    </w:p>
    <w:tbl>
      <w:tblPr>
        <w:tblW w:w="946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828"/>
        <w:gridCol w:w="5404"/>
        <w:gridCol w:w="1106"/>
        <w:gridCol w:w="2126"/>
      </w:tblGrid>
      <w:tr w:rsidR="00507E09" w:rsidRPr="00051DB8" w14:paraId="7F6C0B42" w14:textId="77777777">
        <w:tc>
          <w:tcPr>
            <w:tcW w:w="828"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8DB3E2" w:themeFill="text2" w:themeFillTint="66"/>
          </w:tcPr>
          <w:p w14:paraId="4BE00C0A" w14:textId="77777777" w:rsidR="00507E09" w:rsidRPr="00051DB8" w:rsidRDefault="00051DB8">
            <w:pPr>
              <w:pStyle w:val="berschriftb"/>
              <w:spacing w:after="120" w:line="276" w:lineRule="auto"/>
              <w:jc w:val="both"/>
              <w:rPr>
                <w:rFonts w:asciiTheme="minorHAnsi" w:hAnsiTheme="minorHAnsi" w:cstheme="minorHAnsi"/>
                <w:b w:val="0"/>
                <w:color w:val="000000"/>
                <w:sz w:val="24"/>
                <w:szCs w:val="24"/>
              </w:rPr>
            </w:pPr>
            <w:r w:rsidRPr="00051DB8">
              <w:rPr>
                <w:rFonts w:asciiTheme="minorHAnsi" w:hAnsiTheme="minorHAnsi" w:cstheme="minorHAnsi"/>
                <w:color w:val="000000"/>
                <w:sz w:val="24"/>
                <w:szCs w:val="24"/>
              </w:rPr>
              <w:t>2.2</w:t>
            </w:r>
          </w:p>
        </w:tc>
        <w:tc>
          <w:tcPr>
            <w:tcW w:w="6510" w:type="dxa"/>
            <w:gridSpan w:val="2"/>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8DB3E2" w:themeFill="text2" w:themeFillTint="66"/>
          </w:tcPr>
          <w:p w14:paraId="6D3ACBDF" w14:textId="77777777" w:rsidR="00507E09" w:rsidRPr="00051DB8" w:rsidRDefault="00051DB8">
            <w:pPr>
              <w:keepNext/>
              <w:autoSpaceDE w:val="0"/>
              <w:autoSpaceDN w:val="0"/>
              <w:adjustRightInd w:val="0"/>
              <w:spacing w:before="60" w:after="60"/>
              <w:jc w:val="both"/>
              <w:rPr>
                <w:rFonts w:cstheme="minorHAnsi"/>
                <w:b/>
                <w:color w:val="000000"/>
                <w:sz w:val="24"/>
                <w:szCs w:val="24"/>
              </w:rPr>
            </w:pPr>
            <w:r w:rsidRPr="00051DB8">
              <w:rPr>
                <w:rFonts w:cstheme="minorHAnsi"/>
                <w:b/>
                <w:color w:val="000000"/>
                <w:sz w:val="24"/>
                <w:szCs w:val="24"/>
              </w:rPr>
              <w:t>Sachausgaben</w:t>
            </w:r>
          </w:p>
        </w:tc>
        <w:tc>
          <w:tcPr>
            <w:tcW w:w="2126" w:type="dxa"/>
            <w:tcBorders>
              <w:top w:val="single" w:sz="4" w:space="0" w:color="FFFFFF" w:themeColor="background1"/>
              <w:left w:val="single" w:sz="4" w:space="0" w:color="FFFFFF" w:themeColor="background1"/>
              <w:bottom w:val="single" w:sz="4" w:space="0" w:color="FFFFFF" w:themeColor="background1"/>
              <w:right w:val="single" w:sz="4" w:space="0" w:color="8DB3E2" w:themeColor="text2" w:themeTint="66"/>
            </w:tcBorders>
            <w:shd w:val="clear" w:color="auto" w:fill="8DB3E2" w:themeFill="text2" w:themeFillTint="66"/>
          </w:tcPr>
          <w:p w14:paraId="03AC2DF7" w14:textId="77777777" w:rsidR="00507E09" w:rsidRPr="00051DB8" w:rsidRDefault="00051DB8">
            <w:pPr>
              <w:keepNext/>
              <w:autoSpaceDE w:val="0"/>
              <w:autoSpaceDN w:val="0"/>
              <w:adjustRightInd w:val="0"/>
              <w:spacing w:before="60" w:after="60"/>
              <w:jc w:val="right"/>
              <w:rPr>
                <w:rFonts w:cstheme="minorHAnsi"/>
                <w:b/>
                <w:color w:val="000000"/>
                <w:sz w:val="24"/>
                <w:szCs w:val="24"/>
              </w:rPr>
            </w:pPr>
            <w:r w:rsidRPr="00051DB8">
              <w:rPr>
                <w:rFonts w:cstheme="minorHAnsi"/>
                <w:b/>
                <w:color w:val="000000"/>
                <w:sz w:val="24"/>
                <w:szCs w:val="24"/>
              </w:rPr>
              <w:t>€</w:t>
            </w:r>
          </w:p>
        </w:tc>
      </w:tr>
      <w:tr w:rsidR="00507E09" w:rsidRPr="00051DB8" w14:paraId="05BE367D" w14:textId="77777777">
        <w:tc>
          <w:tcPr>
            <w:tcW w:w="828" w:type="dxa"/>
            <w:tcBorders>
              <w:top w:val="single" w:sz="4" w:space="0" w:color="FFFFFF" w:themeColor="background1"/>
              <w:left w:val="nil"/>
              <w:bottom w:val="single" w:sz="4" w:space="0" w:color="8DB3E2" w:themeColor="text2" w:themeTint="66"/>
              <w:right w:val="nil"/>
            </w:tcBorders>
          </w:tcPr>
          <w:p w14:paraId="6EF8DB75" w14:textId="77777777" w:rsidR="00507E09" w:rsidRPr="00051DB8" w:rsidRDefault="00051DB8">
            <w:pPr>
              <w:keepNext/>
              <w:autoSpaceDE w:val="0"/>
              <w:autoSpaceDN w:val="0"/>
              <w:adjustRightInd w:val="0"/>
              <w:spacing w:before="60" w:after="60"/>
              <w:jc w:val="both"/>
              <w:rPr>
                <w:rFonts w:cstheme="minorHAnsi"/>
                <w:color w:val="000000"/>
                <w:sz w:val="24"/>
                <w:szCs w:val="24"/>
              </w:rPr>
            </w:pPr>
            <w:r w:rsidRPr="00051DB8">
              <w:rPr>
                <w:rFonts w:cstheme="minorHAnsi"/>
                <w:color w:val="000000"/>
                <w:sz w:val="24"/>
                <w:szCs w:val="24"/>
              </w:rPr>
              <w:t>2.2.1</w:t>
            </w:r>
          </w:p>
        </w:tc>
        <w:tc>
          <w:tcPr>
            <w:tcW w:w="6510" w:type="dxa"/>
            <w:gridSpan w:val="2"/>
            <w:tcBorders>
              <w:top w:val="single" w:sz="4" w:space="0" w:color="FFFFFF" w:themeColor="background1"/>
              <w:left w:val="nil"/>
              <w:bottom w:val="single" w:sz="4" w:space="0" w:color="8DB3E2" w:themeColor="text2" w:themeTint="66"/>
              <w:right w:val="nil"/>
            </w:tcBorders>
          </w:tcPr>
          <w:p w14:paraId="5C081AB4" w14:textId="77777777" w:rsidR="00507E09" w:rsidRPr="00051DB8" w:rsidRDefault="00051DB8">
            <w:pPr>
              <w:keepNext/>
              <w:autoSpaceDE w:val="0"/>
              <w:autoSpaceDN w:val="0"/>
              <w:adjustRightInd w:val="0"/>
              <w:spacing w:before="60" w:after="60"/>
              <w:jc w:val="both"/>
              <w:rPr>
                <w:rFonts w:cstheme="minorHAnsi"/>
                <w:color w:val="000000"/>
                <w:sz w:val="24"/>
                <w:szCs w:val="24"/>
              </w:rPr>
            </w:pPr>
            <w:r w:rsidRPr="00051DB8">
              <w:rPr>
                <w:rFonts w:cstheme="minorHAnsi"/>
                <w:color w:val="000000"/>
                <w:sz w:val="24"/>
                <w:szCs w:val="24"/>
              </w:rPr>
              <w:t>Gesundheitliche Versorgungsleistungen</w:t>
            </w:r>
            <w:r w:rsidRPr="00051DB8">
              <w:rPr>
                <w:rStyle w:val="Funotenzeichen"/>
                <w:rFonts w:cstheme="minorHAnsi"/>
                <w:color w:val="000000"/>
                <w:sz w:val="24"/>
                <w:szCs w:val="24"/>
              </w:rPr>
              <w:footnoteReference w:id="5"/>
            </w:r>
          </w:p>
        </w:tc>
        <w:tc>
          <w:tcPr>
            <w:tcW w:w="2126" w:type="dxa"/>
            <w:tcBorders>
              <w:top w:val="single" w:sz="4" w:space="0" w:color="FFFFFF" w:themeColor="background1"/>
              <w:left w:val="nil"/>
              <w:bottom w:val="single" w:sz="4" w:space="0" w:color="FFFFFF" w:themeColor="background1"/>
              <w:right w:val="nil"/>
            </w:tcBorders>
            <w:shd w:val="clear" w:color="auto" w:fill="C6D9F1" w:themeFill="text2" w:themeFillTint="33"/>
          </w:tcPr>
          <w:p w14:paraId="3DF54754" w14:textId="77777777" w:rsidR="00507E09" w:rsidRPr="00051DB8" w:rsidRDefault="00507E09">
            <w:pPr>
              <w:keepNext/>
              <w:autoSpaceDE w:val="0"/>
              <w:autoSpaceDN w:val="0"/>
              <w:adjustRightInd w:val="0"/>
              <w:spacing w:before="60" w:after="60"/>
              <w:jc w:val="right"/>
              <w:rPr>
                <w:rFonts w:cstheme="minorHAnsi"/>
                <w:color w:val="000000"/>
                <w:sz w:val="24"/>
                <w:szCs w:val="24"/>
              </w:rPr>
            </w:pPr>
          </w:p>
        </w:tc>
      </w:tr>
      <w:tr w:rsidR="00507E09" w:rsidRPr="00051DB8" w14:paraId="4C8DB201" w14:textId="77777777">
        <w:tc>
          <w:tcPr>
            <w:tcW w:w="828" w:type="dxa"/>
            <w:tcBorders>
              <w:top w:val="single" w:sz="4" w:space="0" w:color="FFFFFF" w:themeColor="background1"/>
              <w:left w:val="nil"/>
              <w:bottom w:val="single" w:sz="4" w:space="0" w:color="8DB3E2" w:themeColor="text2" w:themeTint="66"/>
              <w:right w:val="nil"/>
            </w:tcBorders>
          </w:tcPr>
          <w:p w14:paraId="6D3D0C22" w14:textId="77777777" w:rsidR="00507E09" w:rsidRPr="00051DB8" w:rsidRDefault="00507E09">
            <w:pPr>
              <w:keepNext/>
              <w:autoSpaceDE w:val="0"/>
              <w:autoSpaceDN w:val="0"/>
              <w:adjustRightInd w:val="0"/>
              <w:spacing w:before="60" w:after="60"/>
              <w:jc w:val="both"/>
              <w:rPr>
                <w:rFonts w:cstheme="minorHAnsi"/>
                <w:color w:val="000000"/>
                <w:sz w:val="24"/>
                <w:szCs w:val="24"/>
              </w:rPr>
            </w:pPr>
          </w:p>
        </w:tc>
        <w:tc>
          <w:tcPr>
            <w:tcW w:w="6510" w:type="dxa"/>
            <w:gridSpan w:val="2"/>
            <w:tcBorders>
              <w:top w:val="single" w:sz="4" w:space="0" w:color="FFFFFF" w:themeColor="background1"/>
              <w:left w:val="nil"/>
              <w:bottom w:val="single" w:sz="4" w:space="0" w:color="8DB3E2" w:themeColor="text2" w:themeTint="66"/>
              <w:right w:val="nil"/>
            </w:tcBorders>
          </w:tcPr>
          <w:p w14:paraId="5A07736E" w14:textId="77777777" w:rsidR="00507E09" w:rsidRPr="00051DB8" w:rsidRDefault="00051DB8">
            <w:pPr>
              <w:keepNext/>
              <w:autoSpaceDE w:val="0"/>
              <w:autoSpaceDN w:val="0"/>
              <w:adjustRightInd w:val="0"/>
              <w:spacing w:before="60" w:after="60"/>
              <w:jc w:val="both"/>
              <w:rPr>
                <w:rFonts w:cstheme="minorHAnsi"/>
                <w:i/>
                <w:color w:val="000000"/>
                <w:sz w:val="24"/>
                <w:szCs w:val="24"/>
              </w:rPr>
            </w:pPr>
            <w:r w:rsidRPr="00051DB8">
              <w:rPr>
                <w:rFonts w:cstheme="minorHAnsi"/>
                <w:i/>
                <w:color w:val="000000"/>
                <w:sz w:val="24"/>
                <w:szCs w:val="24"/>
              </w:rPr>
              <w:t>Bezeichnung Teilleistung 1</w:t>
            </w:r>
          </w:p>
        </w:tc>
        <w:tc>
          <w:tcPr>
            <w:tcW w:w="2126" w:type="dxa"/>
            <w:tcBorders>
              <w:top w:val="single" w:sz="4" w:space="0" w:color="FFFFFF" w:themeColor="background1"/>
              <w:left w:val="nil"/>
              <w:bottom w:val="single" w:sz="4" w:space="0" w:color="FFFFFF" w:themeColor="background1"/>
              <w:right w:val="nil"/>
            </w:tcBorders>
            <w:shd w:val="clear" w:color="auto" w:fill="C6D9F1" w:themeFill="text2" w:themeFillTint="33"/>
          </w:tcPr>
          <w:p w14:paraId="6AE41F32" w14:textId="77777777" w:rsidR="00507E09" w:rsidRPr="00051DB8" w:rsidRDefault="00507E09">
            <w:pPr>
              <w:keepNext/>
              <w:autoSpaceDE w:val="0"/>
              <w:autoSpaceDN w:val="0"/>
              <w:adjustRightInd w:val="0"/>
              <w:spacing w:before="60" w:after="60"/>
              <w:jc w:val="right"/>
              <w:rPr>
                <w:rFonts w:cstheme="minorHAnsi"/>
                <w:color w:val="000000"/>
                <w:sz w:val="24"/>
                <w:szCs w:val="24"/>
              </w:rPr>
            </w:pPr>
          </w:p>
        </w:tc>
      </w:tr>
      <w:tr w:rsidR="00507E09" w:rsidRPr="00051DB8" w14:paraId="0B6DE7F2" w14:textId="77777777">
        <w:tc>
          <w:tcPr>
            <w:tcW w:w="828" w:type="dxa"/>
            <w:tcBorders>
              <w:top w:val="single" w:sz="4" w:space="0" w:color="FFFFFF" w:themeColor="background1"/>
              <w:left w:val="nil"/>
              <w:bottom w:val="single" w:sz="4" w:space="0" w:color="8DB3E2" w:themeColor="text2" w:themeTint="66"/>
              <w:right w:val="nil"/>
            </w:tcBorders>
          </w:tcPr>
          <w:p w14:paraId="72F2BF7B" w14:textId="77777777" w:rsidR="00507E09" w:rsidRPr="00051DB8" w:rsidRDefault="00507E09">
            <w:pPr>
              <w:keepNext/>
              <w:autoSpaceDE w:val="0"/>
              <w:autoSpaceDN w:val="0"/>
              <w:adjustRightInd w:val="0"/>
              <w:spacing w:before="60" w:after="60"/>
              <w:jc w:val="both"/>
              <w:rPr>
                <w:rFonts w:cstheme="minorHAnsi"/>
                <w:color w:val="000000"/>
                <w:sz w:val="24"/>
                <w:szCs w:val="24"/>
              </w:rPr>
            </w:pPr>
          </w:p>
        </w:tc>
        <w:tc>
          <w:tcPr>
            <w:tcW w:w="6510" w:type="dxa"/>
            <w:gridSpan w:val="2"/>
            <w:tcBorders>
              <w:top w:val="single" w:sz="4" w:space="0" w:color="FFFFFF" w:themeColor="background1"/>
              <w:left w:val="nil"/>
              <w:bottom w:val="single" w:sz="4" w:space="0" w:color="8DB3E2" w:themeColor="text2" w:themeTint="66"/>
              <w:right w:val="nil"/>
            </w:tcBorders>
          </w:tcPr>
          <w:p w14:paraId="65A8B9D5" w14:textId="77777777" w:rsidR="00507E09" w:rsidRPr="00051DB8" w:rsidRDefault="00051DB8">
            <w:pPr>
              <w:keepNext/>
              <w:autoSpaceDE w:val="0"/>
              <w:autoSpaceDN w:val="0"/>
              <w:adjustRightInd w:val="0"/>
              <w:spacing w:before="60" w:after="60"/>
              <w:jc w:val="both"/>
              <w:rPr>
                <w:rFonts w:cstheme="minorHAnsi"/>
                <w:i/>
                <w:color w:val="000000"/>
                <w:sz w:val="24"/>
                <w:szCs w:val="24"/>
              </w:rPr>
            </w:pPr>
            <w:r w:rsidRPr="00051DB8">
              <w:rPr>
                <w:rFonts w:cstheme="minorHAnsi"/>
                <w:i/>
                <w:color w:val="000000"/>
                <w:sz w:val="24"/>
                <w:szCs w:val="24"/>
              </w:rPr>
              <w:t>Bezeichnung Teilleistung 2</w:t>
            </w:r>
          </w:p>
        </w:tc>
        <w:tc>
          <w:tcPr>
            <w:tcW w:w="2126" w:type="dxa"/>
            <w:tcBorders>
              <w:top w:val="single" w:sz="4" w:space="0" w:color="FFFFFF" w:themeColor="background1"/>
              <w:left w:val="nil"/>
              <w:bottom w:val="single" w:sz="4" w:space="0" w:color="FFFFFF" w:themeColor="background1"/>
              <w:right w:val="nil"/>
            </w:tcBorders>
            <w:shd w:val="clear" w:color="auto" w:fill="C6D9F1" w:themeFill="text2" w:themeFillTint="33"/>
          </w:tcPr>
          <w:p w14:paraId="14EE0CCE" w14:textId="77777777" w:rsidR="00507E09" w:rsidRPr="00051DB8" w:rsidRDefault="00507E09">
            <w:pPr>
              <w:keepNext/>
              <w:autoSpaceDE w:val="0"/>
              <w:autoSpaceDN w:val="0"/>
              <w:adjustRightInd w:val="0"/>
              <w:spacing w:before="60" w:after="60"/>
              <w:jc w:val="right"/>
              <w:rPr>
                <w:rFonts w:cstheme="minorHAnsi"/>
                <w:color w:val="000000"/>
                <w:sz w:val="24"/>
                <w:szCs w:val="24"/>
              </w:rPr>
            </w:pPr>
          </w:p>
        </w:tc>
      </w:tr>
      <w:tr w:rsidR="00507E09" w:rsidRPr="00051DB8" w14:paraId="6E8E8BA5" w14:textId="77777777">
        <w:tc>
          <w:tcPr>
            <w:tcW w:w="828" w:type="dxa"/>
            <w:tcBorders>
              <w:top w:val="single" w:sz="4" w:space="0" w:color="FFFFFF" w:themeColor="background1"/>
              <w:left w:val="nil"/>
              <w:bottom w:val="single" w:sz="4" w:space="0" w:color="8DB3E2" w:themeColor="text2" w:themeTint="66"/>
              <w:right w:val="nil"/>
            </w:tcBorders>
          </w:tcPr>
          <w:p w14:paraId="1267EFBB" w14:textId="77777777" w:rsidR="00507E09" w:rsidRPr="00051DB8" w:rsidRDefault="00507E09">
            <w:pPr>
              <w:keepNext/>
              <w:autoSpaceDE w:val="0"/>
              <w:autoSpaceDN w:val="0"/>
              <w:adjustRightInd w:val="0"/>
              <w:spacing w:before="60" w:after="60"/>
              <w:jc w:val="both"/>
              <w:rPr>
                <w:rFonts w:cstheme="minorHAnsi"/>
                <w:color w:val="000000"/>
                <w:sz w:val="24"/>
                <w:szCs w:val="24"/>
              </w:rPr>
            </w:pPr>
          </w:p>
        </w:tc>
        <w:tc>
          <w:tcPr>
            <w:tcW w:w="6510" w:type="dxa"/>
            <w:gridSpan w:val="2"/>
            <w:tcBorders>
              <w:top w:val="single" w:sz="4" w:space="0" w:color="FFFFFF" w:themeColor="background1"/>
              <w:left w:val="nil"/>
              <w:bottom w:val="single" w:sz="4" w:space="0" w:color="8DB3E2" w:themeColor="text2" w:themeTint="66"/>
              <w:right w:val="nil"/>
            </w:tcBorders>
          </w:tcPr>
          <w:p w14:paraId="386490FB" w14:textId="77777777" w:rsidR="00507E09" w:rsidRPr="00051DB8" w:rsidRDefault="00051DB8">
            <w:pPr>
              <w:keepNext/>
              <w:autoSpaceDE w:val="0"/>
              <w:autoSpaceDN w:val="0"/>
              <w:adjustRightInd w:val="0"/>
              <w:spacing w:before="60" w:after="60"/>
              <w:jc w:val="both"/>
              <w:rPr>
                <w:rFonts w:cstheme="minorHAnsi"/>
                <w:color w:val="000000"/>
                <w:sz w:val="24"/>
                <w:szCs w:val="24"/>
              </w:rPr>
            </w:pPr>
            <w:r w:rsidRPr="00051DB8">
              <w:rPr>
                <w:rFonts w:cstheme="minorHAnsi"/>
                <w:color w:val="000000"/>
                <w:sz w:val="24"/>
                <w:szCs w:val="24"/>
              </w:rPr>
              <w:t>……</w:t>
            </w:r>
          </w:p>
        </w:tc>
        <w:tc>
          <w:tcPr>
            <w:tcW w:w="2126" w:type="dxa"/>
            <w:tcBorders>
              <w:top w:val="single" w:sz="4" w:space="0" w:color="FFFFFF" w:themeColor="background1"/>
              <w:left w:val="nil"/>
              <w:bottom w:val="single" w:sz="4" w:space="0" w:color="FFFFFF" w:themeColor="background1"/>
              <w:right w:val="nil"/>
            </w:tcBorders>
            <w:shd w:val="clear" w:color="auto" w:fill="C6D9F1" w:themeFill="text2" w:themeFillTint="33"/>
          </w:tcPr>
          <w:p w14:paraId="051AC1EE" w14:textId="77777777" w:rsidR="00507E09" w:rsidRPr="00051DB8" w:rsidRDefault="00507E09">
            <w:pPr>
              <w:keepNext/>
              <w:autoSpaceDE w:val="0"/>
              <w:autoSpaceDN w:val="0"/>
              <w:adjustRightInd w:val="0"/>
              <w:spacing w:before="60" w:after="60"/>
              <w:jc w:val="right"/>
              <w:rPr>
                <w:rFonts w:cstheme="minorHAnsi"/>
                <w:color w:val="000000"/>
                <w:sz w:val="24"/>
                <w:szCs w:val="24"/>
              </w:rPr>
            </w:pPr>
          </w:p>
        </w:tc>
      </w:tr>
      <w:tr w:rsidR="00507E09" w:rsidRPr="00051DB8" w14:paraId="408221AF" w14:textId="77777777">
        <w:tc>
          <w:tcPr>
            <w:tcW w:w="828" w:type="dxa"/>
            <w:tcBorders>
              <w:top w:val="single" w:sz="4" w:space="0" w:color="FFFFFF" w:themeColor="background1"/>
              <w:left w:val="nil"/>
              <w:bottom w:val="single" w:sz="4" w:space="0" w:color="8DB3E2" w:themeColor="text2" w:themeTint="66"/>
              <w:right w:val="nil"/>
            </w:tcBorders>
          </w:tcPr>
          <w:p w14:paraId="6D901E04" w14:textId="77777777" w:rsidR="00507E09" w:rsidRPr="00051DB8" w:rsidRDefault="00051DB8">
            <w:pPr>
              <w:keepNext/>
              <w:autoSpaceDE w:val="0"/>
              <w:autoSpaceDN w:val="0"/>
              <w:adjustRightInd w:val="0"/>
              <w:spacing w:before="60" w:after="60"/>
              <w:jc w:val="both"/>
              <w:rPr>
                <w:rFonts w:cstheme="minorHAnsi"/>
                <w:color w:val="000000"/>
                <w:sz w:val="24"/>
                <w:szCs w:val="24"/>
              </w:rPr>
            </w:pPr>
            <w:r w:rsidRPr="00051DB8">
              <w:rPr>
                <w:rFonts w:cstheme="minorHAnsi"/>
                <w:color w:val="000000"/>
                <w:sz w:val="24"/>
                <w:szCs w:val="24"/>
              </w:rPr>
              <w:t>2.2.2</w:t>
            </w:r>
          </w:p>
        </w:tc>
        <w:tc>
          <w:tcPr>
            <w:tcW w:w="6510" w:type="dxa"/>
            <w:gridSpan w:val="2"/>
            <w:tcBorders>
              <w:top w:val="single" w:sz="4" w:space="0" w:color="FFFFFF" w:themeColor="background1"/>
              <w:left w:val="nil"/>
              <w:bottom w:val="single" w:sz="4" w:space="0" w:color="8DB3E2" w:themeColor="text2" w:themeTint="66"/>
              <w:right w:val="nil"/>
            </w:tcBorders>
          </w:tcPr>
          <w:p w14:paraId="4CDC8101" w14:textId="77777777" w:rsidR="00507E09" w:rsidRPr="00051DB8" w:rsidRDefault="00051DB8">
            <w:pPr>
              <w:keepNext/>
              <w:autoSpaceDE w:val="0"/>
              <w:autoSpaceDN w:val="0"/>
              <w:adjustRightInd w:val="0"/>
              <w:spacing w:before="60" w:after="60"/>
              <w:jc w:val="both"/>
              <w:rPr>
                <w:rFonts w:cstheme="minorHAnsi"/>
                <w:color w:val="000000"/>
                <w:sz w:val="24"/>
                <w:szCs w:val="24"/>
              </w:rPr>
            </w:pPr>
            <w:r w:rsidRPr="00051DB8">
              <w:rPr>
                <w:rFonts w:cstheme="minorHAnsi"/>
                <w:color w:val="000000"/>
                <w:sz w:val="24"/>
                <w:szCs w:val="24"/>
              </w:rPr>
              <w:t>Aufträge an Dritte</w:t>
            </w:r>
          </w:p>
        </w:tc>
        <w:tc>
          <w:tcPr>
            <w:tcW w:w="2126" w:type="dxa"/>
            <w:tcBorders>
              <w:top w:val="single" w:sz="4" w:space="0" w:color="FFFFFF" w:themeColor="background1"/>
              <w:left w:val="nil"/>
              <w:bottom w:val="single" w:sz="4" w:space="0" w:color="FFFFFF" w:themeColor="background1"/>
              <w:right w:val="nil"/>
            </w:tcBorders>
            <w:shd w:val="clear" w:color="auto" w:fill="C6D9F1" w:themeFill="text2" w:themeFillTint="33"/>
          </w:tcPr>
          <w:p w14:paraId="424DDF73" w14:textId="77777777" w:rsidR="00507E09" w:rsidRPr="00051DB8" w:rsidRDefault="00507E09">
            <w:pPr>
              <w:keepNext/>
              <w:autoSpaceDE w:val="0"/>
              <w:autoSpaceDN w:val="0"/>
              <w:adjustRightInd w:val="0"/>
              <w:spacing w:before="60" w:after="60"/>
              <w:jc w:val="right"/>
              <w:rPr>
                <w:rFonts w:cstheme="minorHAnsi"/>
                <w:color w:val="000000"/>
                <w:sz w:val="24"/>
                <w:szCs w:val="24"/>
              </w:rPr>
            </w:pPr>
          </w:p>
        </w:tc>
      </w:tr>
      <w:tr w:rsidR="00507E09" w:rsidRPr="00051DB8" w14:paraId="7737C556" w14:textId="77777777">
        <w:tc>
          <w:tcPr>
            <w:tcW w:w="828" w:type="dxa"/>
            <w:tcBorders>
              <w:top w:val="single" w:sz="4" w:space="0" w:color="8DB3E2" w:themeColor="text2" w:themeTint="66"/>
              <w:left w:val="nil"/>
              <w:bottom w:val="single" w:sz="4" w:space="0" w:color="8DB3E2" w:themeColor="text2" w:themeTint="66"/>
              <w:right w:val="nil"/>
            </w:tcBorders>
          </w:tcPr>
          <w:p w14:paraId="5B53076C" w14:textId="77777777" w:rsidR="00507E09" w:rsidRPr="00051DB8" w:rsidRDefault="00507E09">
            <w:pPr>
              <w:keepNext/>
              <w:autoSpaceDE w:val="0"/>
              <w:autoSpaceDN w:val="0"/>
              <w:adjustRightInd w:val="0"/>
              <w:spacing w:before="60" w:after="60"/>
              <w:jc w:val="both"/>
              <w:rPr>
                <w:rFonts w:cstheme="minorHAnsi"/>
                <w:color w:val="000000"/>
                <w:sz w:val="24"/>
                <w:szCs w:val="24"/>
              </w:rPr>
            </w:pPr>
          </w:p>
        </w:tc>
        <w:tc>
          <w:tcPr>
            <w:tcW w:w="6510" w:type="dxa"/>
            <w:gridSpan w:val="2"/>
            <w:tcBorders>
              <w:top w:val="single" w:sz="4" w:space="0" w:color="8DB3E2" w:themeColor="text2" w:themeTint="66"/>
              <w:left w:val="nil"/>
              <w:bottom w:val="single" w:sz="4" w:space="0" w:color="8DB3E2" w:themeColor="text2" w:themeTint="66"/>
              <w:right w:val="nil"/>
            </w:tcBorders>
          </w:tcPr>
          <w:p w14:paraId="1B5093B4" w14:textId="77777777" w:rsidR="00507E09" w:rsidRPr="00051DB8" w:rsidRDefault="00051DB8">
            <w:pPr>
              <w:keepNext/>
              <w:autoSpaceDE w:val="0"/>
              <w:autoSpaceDN w:val="0"/>
              <w:adjustRightInd w:val="0"/>
              <w:spacing w:before="60" w:after="60"/>
              <w:jc w:val="both"/>
              <w:rPr>
                <w:rFonts w:cstheme="minorHAnsi"/>
                <w:i/>
                <w:color w:val="000000"/>
                <w:sz w:val="24"/>
                <w:szCs w:val="24"/>
              </w:rPr>
            </w:pPr>
            <w:r w:rsidRPr="00051DB8">
              <w:rPr>
                <w:rFonts w:cstheme="minorHAnsi"/>
                <w:i/>
                <w:color w:val="000000"/>
                <w:sz w:val="24"/>
                <w:szCs w:val="24"/>
              </w:rPr>
              <w:t xml:space="preserve">Auftrag </w:t>
            </w:r>
            <w:proofErr w:type="spellStart"/>
            <w:r w:rsidRPr="00051DB8">
              <w:rPr>
                <w:rFonts w:cstheme="minorHAnsi"/>
                <w:i/>
                <w:color w:val="000000"/>
                <w:sz w:val="24"/>
                <w:szCs w:val="24"/>
              </w:rPr>
              <w:t>xy</w:t>
            </w:r>
            <w:proofErr w:type="spellEnd"/>
          </w:p>
        </w:tc>
        <w:tc>
          <w:tcPr>
            <w:tcW w:w="2126" w:type="dxa"/>
            <w:tcBorders>
              <w:top w:val="single" w:sz="4" w:space="0" w:color="FFFFFF" w:themeColor="background1"/>
              <w:left w:val="nil"/>
              <w:bottom w:val="single" w:sz="4" w:space="0" w:color="FFFFFF" w:themeColor="background1"/>
              <w:right w:val="nil"/>
            </w:tcBorders>
            <w:shd w:val="clear" w:color="auto" w:fill="C6D9F1" w:themeFill="text2" w:themeFillTint="33"/>
          </w:tcPr>
          <w:p w14:paraId="7D3F0F38" w14:textId="77777777" w:rsidR="00507E09" w:rsidRPr="00051DB8" w:rsidRDefault="00507E09">
            <w:pPr>
              <w:keepNext/>
              <w:autoSpaceDE w:val="0"/>
              <w:autoSpaceDN w:val="0"/>
              <w:adjustRightInd w:val="0"/>
              <w:spacing w:before="60" w:after="60"/>
              <w:jc w:val="right"/>
              <w:rPr>
                <w:rFonts w:cstheme="minorHAnsi"/>
                <w:color w:val="000000"/>
                <w:sz w:val="24"/>
                <w:szCs w:val="24"/>
              </w:rPr>
            </w:pPr>
          </w:p>
        </w:tc>
      </w:tr>
      <w:tr w:rsidR="00507E09" w:rsidRPr="00051DB8" w14:paraId="67BE9738" w14:textId="77777777">
        <w:tc>
          <w:tcPr>
            <w:tcW w:w="828" w:type="dxa"/>
            <w:tcBorders>
              <w:top w:val="single" w:sz="4" w:space="0" w:color="8DB3E2" w:themeColor="text2" w:themeTint="66"/>
              <w:left w:val="nil"/>
              <w:bottom w:val="single" w:sz="4" w:space="0" w:color="8DB3E2" w:themeColor="text2" w:themeTint="66"/>
              <w:right w:val="nil"/>
            </w:tcBorders>
          </w:tcPr>
          <w:p w14:paraId="319A66F5" w14:textId="77777777" w:rsidR="00507E09" w:rsidRPr="00051DB8" w:rsidRDefault="00507E09">
            <w:pPr>
              <w:keepNext/>
              <w:autoSpaceDE w:val="0"/>
              <w:autoSpaceDN w:val="0"/>
              <w:adjustRightInd w:val="0"/>
              <w:spacing w:before="60" w:after="60"/>
              <w:jc w:val="both"/>
              <w:rPr>
                <w:rFonts w:cstheme="minorHAnsi"/>
                <w:color w:val="000000"/>
                <w:sz w:val="24"/>
                <w:szCs w:val="24"/>
              </w:rPr>
            </w:pPr>
          </w:p>
        </w:tc>
        <w:tc>
          <w:tcPr>
            <w:tcW w:w="6510" w:type="dxa"/>
            <w:gridSpan w:val="2"/>
            <w:tcBorders>
              <w:top w:val="single" w:sz="4" w:space="0" w:color="8DB3E2" w:themeColor="text2" w:themeTint="66"/>
              <w:left w:val="nil"/>
              <w:bottom w:val="single" w:sz="4" w:space="0" w:color="8DB3E2" w:themeColor="text2" w:themeTint="66"/>
              <w:right w:val="nil"/>
            </w:tcBorders>
          </w:tcPr>
          <w:p w14:paraId="0B6CA271" w14:textId="77777777" w:rsidR="00507E09" w:rsidRPr="00051DB8" w:rsidRDefault="00051DB8">
            <w:pPr>
              <w:keepNext/>
              <w:autoSpaceDE w:val="0"/>
              <w:autoSpaceDN w:val="0"/>
              <w:adjustRightInd w:val="0"/>
              <w:spacing w:before="60" w:after="60"/>
              <w:jc w:val="both"/>
              <w:rPr>
                <w:rFonts w:cstheme="minorHAnsi"/>
                <w:color w:val="000000"/>
                <w:sz w:val="24"/>
                <w:szCs w:val="24"/>
              </w:rPr>
            </w:pPr>
            <w:r w:rsidRPr="00051DB8">
              <w:rPr>
                <w:rFonts w:cstheme="minorHAnsi"/>
                <w:color w:val="000000"/>
                <w:sz w:val="24"/>
                <w:szCs w:val="24"/>
              </w:rPr>
              <w:t>…</w:t>
            </w:r>
          </w:p>
        </w:tc>
        <w:tc>
          <w:tcPr>
            <w:tcW w:w="2126" w:type="dxa"/>
            <w:tcBorders>
              <w:top w:val="single" w:sz="4" w:space="0" w:color="FFFFFF" w:themeColor="background1"/>
              <w:left w:val="nil"/>
              <w:bottom w:val="single" w:sz="4" w:space="0" w:color="FFFFFF" w:themeColor="background1"/>
              <w:right w:val="nil"/>
            </w:tcBorders>
            <w:shd w:val="clear" w:color="auto" w:fill="C6D9F1" w:themeFill="text2" w:themeFillTint="33"/>
          </w:tcPr>
          <w:p w14:paraId="61A08FEE" w14:textId="77777777" w:rsidR="00507E09" w:rsidRPr="00051DB8" w:rsidRDefault="00507E09">
            <w:pPr>
              <w:keepNext/>
              <w:autoSpaceDE w:val="0"/>
              <w:autoSpaceDN w:val="0"/>
              <w:adjustRightInd w:val="0"/>
              <w:spacing w:before="60" w:after="60"/>
              <w:jc w:val="right"/>
              <w:rPr>
                <w:rFonts w:cstheme="minorHAnsi"/>
                <w:color w:val="000000"/>
                <w:sz w:val="24"/>
                <w:szCs w:val="24"/>
              </w:rPr>
            </w:pPr>
          </w:p>
        </w:tc>
      </w:tr>
      <w:tr w:rsidR="00507E09" w:rsidRPr="00051DB8" w14:paraId="449A12E7" w14:textId="77777777">
        <w:tc>
          <w:tcPr>
            <w:tcW w:w="828" w:type="dxa"/>
            <w:tcBorders>
              <w:top w:val="single" w:sz="4" w:space="0" w:color="8DB3E2" w:themeColor="text2" w:themeTint="66"/>
              <w:left w:val="nil"/>
              <w:bottom w:val="single" w:sz="4" w:space="0" w:color="8DB3E2" w:themeColor="text2" w:themeTint="66"/>
              <w:right w:val="nil"/>
            </w:tcBorders>
          </w:tcPr>
          <w:p w14:paraId="15BC1F8E" w14:textId="77777777" w:rsidR="00507E09" w:rsidRPr="00051DB8" w:rsidRDefault="00051DB8">
            <w:pPr>
              <w:keepNext/>
              <w:autoSpaceDE w:val="0"/>
              <w:autoSpaceDN w:val="0"/>
              <w:adjustRightInd w:val="0"/>
              <w:spacing w:before="60" w:after="60"/>
              <w:jc w:val="both"/>
              <w:rPr>
                <w:rFonts w:cstheme="minorHAnsi"/>
                <w:color w:val="000000"/>
                <w:sz w:val="24"/>
                <w:szCs w:val="24"/>
              </w:rPr>
            </w:pPr>
            <w:r w:rsidRPr="00051DB8">
              <w:rPr>
                <w:rFonts w:cstheme="minorHAnsi"/>
                <w:color w:val="000000"/>
                <w:sz w:val="24"/>
                <w:szCs w:val="24"/>
              </w:rPr>
              <w:t>2.2.3</w:t>
            </w:r>
          </w:p>
        </w:tc>
        <w:tc>
          <w:tcPr>
            <w:tcW w:w="6510" w:type="dxa"/>
            <w:gridSpan w:val="2"/>
            <w:tcBorders>
              <w:top w:val="single" w:sz="4" w:space="0" w:color="8DB3E2" w:themeColor="text2" w:themeTint="66"/>
              <w:left w:val="nil"/>
              <w:bottom w:val="single" w:sz="4" w:space="0" w:color="8DB3E2" w:themeColor="text2" w:themeTint="66"/>
              <w:right w:val="nil"/>
            </w:tcBorders>
          </w:tcPr>
          <w:p w14:paraId="6D1346C0" w14:textId="77777777" w:rsidR="00507E09" w:rsidRPr="00051DB8" w:rsidRDefault="00051DB8">
            <w:pPr>
              <w:keepNext/>
              <w:autoSpaceDE w:val="0"/>
              <w:autoSpaceDN w:val="0"/>
              <w:adjustRightInd w:val="0"/>
              <w:spacing w:before="60" w:after="60"/>
              <w:jc w:val="both"/>
              <w:rPr>
                <w:rFonts w:cstheme="minorHAnsi"/>
                <w:color w:val="000000"/>
                <w:sz w:val="24"/>
                <w:szCs w:val="24"/>
              </w:rPr>
            </w:pPr>
            <w:r w:rsidRPr="00051DB8">
              <w:rPr>
                <w:rFonts w:cstheme="minorHAnsi"/>
                <w:color w:val="000000"/>
                <w:sz w:val="24"/>
                <w:szCs w:val="24"/>
              </w:rPr>
              <w:t>Reisen</w:t>
            </w:r>
          </w:p>
        </w:tc>
        <w:tc>
          <w:tcPr>
            <w:tcW w:w="2126" w:type="dxa"/>
            <w:tcBorders>
              <w:top w:val="single" w:sz="4" w:space="0" w:color="FFFFFF" w:themeColor="background1"/>
              <w:left w:val="nil"/>
              <w:bottom w:val="single" w:sz="4" w:space="0" w:color="FFFFFF" w:themeColor="background1"/>
              <w:right w:val="nil"/>
            </w:tcBorders>
            <w:shd w:val="clear" w:color="auto" w:fill="C6D9F1" w:themeFill="text2" w:themeFillTint="33"/>
          </w:tcPr>
          <w:p w14:paraId="178E2E7C" w14:textId="77777777" w:rsidR="00507E09" w:rsidRPr="00051DB8" w:rsidRDefault="00507E09">
            <w:pPr>
              <w:keepNext/>
              <w:autoSpaceDE w:val="0"/>
              <w:autoSpaceDN w:val="0"/>
              <w:adjustRightInd w:val="0"/>
              <w:spacing w:before="60" w:after="60"/>
              <w:jc w:val="right"/>
              <w:rPr>
                <w:rFonts w:cstheme="minorHAnsi"/>
                <w:color w:val="000000"/>
                <w:sz w:val="24"/>
                <w:szCs w:val="24"/>
              </w:rPr>
            </w:pPr>
          </w:p>
        </w:tc>
      </w:tr>
      <w:tr w:rsidR="00507E09" w:rsidRPr="00051DB8" w14:paraId="4619D877" w14:textId="77777777">
        <w:tc>
          <w:tcPr>
            <w:tcW w:w="828" w:type="dxa"/>
            <w:tcBorders>
              <w:top w:val="single" w:sz="4" w:space="0" w:color="8DB3E2" w:themeColor="text2" w:themeTint="66"/>
              <w:left w:val="nil"/>
              <w:bottom w:val="single" w:sz="4" w:space="0" w:color="8DB3E2" w:themeColor="text2" w:themeTint="66"/>
              <w:right w:val="nil"/>
            </w:tcBorders>
          </w:tcPr>
          <w:p w14:paraId="65D4092C" w14:textId="77777777" w:rsidR="00507E09" w:rsidRPr="00051DB8" w:rsidRDefault="00507E09">
            <w:pPr>
              <w:keepNext/>
              <w:autoSpaceDE w:val="0"/>
              <w:autoSpaceDN w:val="0"/>
              <w:adjustRightInd w:val="0"/>
              <w:spacing w:before="60" w:after="60"/>
              <w:jc w:val="both"/>
              <w:rPr>
                <w:rFonts w:cstheme="minorHAnsi"/>
                <w:color w:val="000000"/>
                <w:sz w:val="24"/>
                <w:szCs w:val="24"/>
              </w:rPr>
            </w:pPr>
          </w:p>
        </w:tc>
        <w:tc>
          <w:tcPr>
            <w:tcW w:w="6510" w:type="dxa"/>
            <w:gridSpan w:val="2"/>
            <w:tcBorders>
              <w:top w:val="single" w:sz="4" w:space="0" w:color="8DB3E2" w:themeColor="text2" w:themeTint="66"/>
              <w:left w:val="nil"/>
              <w:bottom w:val="single" w:sz="4" w:space="0" w:color="8DB3E2" w:themeColor="text2" w:themeTint="66"/>
              <w:right w:val="nil"/>
            </w:tcBorders>
          </w:tcPr>
          <w:p w14:paraId="1270D459" w14:textId="77777777" w:rsidR="00507E09" w:rsidRPr="00051DB8" w:rsidRDefault="00051DB8">
            <w:pPr>
              <w:keepNext/>
              <w:autoSpaceDE w:val="0"/>
              <w:autoSpaceDN w:val="0"/>
              <w:adjustRightInd w:val="0"/>
              <w:spacing w:before="60" w:after="60"/>
              <w:jc w:val="both"/>
              <w:rPr>
                <w:rFonts w:cstheme="minorHAnsi"/>
                <w:i/>
                <w:color w:val="000000"/>
                <w:sz w:val="24"/>
                <w:szCs w:val="24"/>
              </w:rPr>
            </w:pPr>
            <w:r w:rsidRPr="00051DB8">
              <w:rPr>
                <w:rFonts w:cstheme="minorHAnsi"/>
                <w:i/>
                <w:color w:val="000000"/>
                <w:sz w:val="24"/>
                <w:szCs w:val="24"/>
              </w:rPr>
              <w:t>Pauschal beantragte Reisemittel</w:t>
            </w:r>
            <w:r w:rsidRPr="00051DB8">
              <w:rPr>
                <w:rStyle w:val="Funotenzeichen"/>
                <w:rFonts w:cstheme="minorHAnsi"/>
                <w:i/>
                <w:color w:val="000000"/>
                <w:sz w:val="24"/>
                <w:szCs w:val="24"/>
              </w:rPr>
              <w:footnoteReference w:id="6"/>
            </w:r>
            <w:r w:rsidRPr="00051DB8">
              <w:rPr>
                <w:rFonts w:cstheme="minorHAnsi"/>
                <w:i/>
                <w:color w:val="000000"/>
                <w:sz w:val="24"/>
                <w:szCs w:val="24"/>
              </w:rPr>
              <w:t xml:space="preserve"> </w:t>
            </w:r>
          </w:p>
        </w:tc>
        <w:tc>
          <w:tcPr>
            <w:tcW w:w="2126" w:type="dxa"/>
            <w:tcBorders>
              <w:top w:val="single" w:sz="4" w:space="0" w:color="FFFFFF" w:themeColor="background1"/>
              <w:left w:val="nil"/>
              <w:bottom w:val="single" w:sz="4" w:space="0" w:color="FFFFFF" w:themeColor="background1"/>
              <w:right w:val="nil"/>
            </w:tcBorders>
            <w:shd w:val="clear" w:color="auto" w:fill="C6D9F1" w:themeFill="text2" w:themeFillTint="33"/>
          </w:tcPr>
          <w:p w14:paraId="0D8F1B60" w14:textId="77777777" w:rsidR="00507E09" w:rsidRPr="00051DB8" w:rsidRDefault="00507E09">
            <w:pPr>
              <w:keepNext/>
              <w:autoSpaceDE w:val="0"/>
              <w:autoSpaceDN w:val="0"/>
              <w:adjustRightInd w:val="0"/>
              <w:spacing w:before="60" w:after="60"/>
              <w:jc w:val="right"/>
              <w:rPr>
                <w:rFonts w:cstheme="minorHAnsi"/>
                <w:color w:val="000000"/>
                <w:sz w:val="24"/>
                <w:szCs w:val="24"/>
              </w:rPr>
            </w:pPr>
          </w:p>
        </w:tc>
      </w:tr>
      <w:tr w:rsidR="00507E09" w:rsidRPr="00051DB8" w14:paraId="1AEF0FB6" w14:textId="77777777">
        <w:tc>
          <w:tcPr>
            <w:tcW w:w="828" w:type="dxa"/>
            <w:tcBorders>
              <w:top w:val="single" w:sz="4" w:space="0" w:color="8DB3E2" w:themeColor="text2" w:themeTint="66"/>
              <w:left w:val="nil"/>
              <w:bottom w:val="single" w:sz="4" w:space="0" w:color="8DB3E2" w:themeColor="text2" w:themeTint="66"/>
              <w:right w:val="nil"/>
            </w:tcBorders>
          </w:tcPr>
          <w:p w14:paraId="6892159C" w14:textId="77777777" w:rsidR="00507E09" w:rsidRPr="00051DB8" w:rsidRDefault="00507E09">
            <w:pPr>
              <w:keepNext/>
              <w:autoSpaceDE w:val="0"/>
              <w:autoSpaceDN w:val="0"/>
              <w:adjustRightInd w:val="0"/>
              <w:spacing w:before="60" w:after="60"/>
              <w:jc w:val="both"/>
              <w:rPr>
                <w:rFonts w:cstheme="minorHAnsi"/>
                <w:color w:val="000000"/>
                <w:sz w:val="24"/>
                <w:szCs w:val="24"/>
              </w:rPr>
            </w:pPr>
          </w:p>
        </w:tc>
        <w:tc>
          <w:tcPr>
            <w:tcW w:w="6510" w:type="dxa"/>
            <w:gridSpan w:val="2"/>
            <w:tcBorders>
              <w:top w:val="single" w:sz="4" w:space="0" w:color="8DB3E2" w:themeColor="text2" w:themeTint="66"/>
              <w:left w:val="nil"/>
              <w:bottom w:val="single" w:sz="4" w:space="0" w:color="8DB3E2" w:themeColor="text2" w:themeTint="66"/>
              <w:right w:val="nil"/>
            </w:tcBorders>
          </w:tcPr>
          <w:p w14:paraId="4753ED58" w14:textId="77777777" w:rsidR="00507E09" w:rsidRPr="00051DB8" w:rsidRDefault="00051DB8">
            <w:pPr>
              <w:keepNext/>
              <w:autoSpaceDE w:val="0"/>
              <w:autoSpaceDN w:val="0"/>
              <w:adjustRightInd w:val="0"/>
              <w:spacing w:before="60" w:after="60"/>
              <w:jc w:val="both"/>
              <w:rPr>
                <w:rFonts w:cstheme="minorHAnsi"/>
                <w:i/>
                <w:color w:val="000000"/>
                <w:sz w:val="24"/>
                <w:szCs w:val="24"/>
              </w:rPr>
            </w:pPr>
            <w:r w:rsidRPr="00051DB8">
              <w:rPr>
                <w:rFonts w:cstheme="minorHAnsi"/>
                <w:i/>
                <w:color w:val="000000"/>
                <w:sz w:val="24"/>
                <w:szCs w:val="24"/>
              </w:rPr>
              <w:t>Sonstige Reisen für Projektpersonal</w:t>
            </w:r>
          </w:p>
        </w:tc>
        <w:tc>
          <w:tcPr>
            <w:tcW w:w="2126" w:type="dxa"/>
            <w:tcBorders>
              <w:top w:val="single" w:sz="4" w:space="0" w:color="FFFFFF" w:themeColor="background1"/>
              <w:left w:val="nil"/>
              <w:bottom w:val="single" w:sz="4" w:space="0" w:color="FFFFFF" w:themeColor="background1"/>
              <w:right w:val="nil"/>
            </w:tcBorders>
            <w:shd w:val="clear" w:color="auto" w:fill="C6D9F1" w:themeFill="text2" w:themeFillTint="33"/>
          </w:tcPr>
          <w:p w14:paraId="79C5237B" w14:textId="77777777" w:rsidR="00507E09" w:rsidRPr="00051DB8" w:rsidRDefault="00507E09">
            <w:pPr>
              <w:keepNext/>
              <w:autoSpaceDE w:val="0"/>
              <w:autoSpaceDN w:val="0"/>
              <w:adjustRightInd w:val="0"/>
              <w:spacing w:before="60" w:after="60"/>
              <w:jc w:val="right"/>
              <w:rPr>
                <w:rFonts w:cstheme="minorHAnsi"/>
                <w:color w:val="000000"/>
                <w:sz w:val="24"/>
                <w:szCs w:val="24"/>
              </w:rPr>
            </w:pPr>
          </w:p>
        </w:tc>
      </w:tr>
      <w:tr w:rsidR="00507E09" w:rsidRPr="00051DB8" w14:paraId="2503DD01" w14:textId="77777777">
        <w:tc>
          <w:tcPr>
            <w:tcW w:w="828" w:type="dxa"/>
            <w:tcBorders>
              <w:top w:val="single" w:sz="4" w:space="0" w:color="8DB3E2" w:themeColor="text2" w:themeTint="66"/>
              <w:left w:val="nil"/>
              <w:bottom w:val="single" w:sz="4" w:space="0" w:color="8DB3E2" w:themeColor="text2" w:themeTint="66"/>
              <w:right w:val="nil"/>
            </w:tcBorders>
          </w:tcPr>
          <w:p w14:paraId="603A6D7E" w14:textId="77777777" w:rsidR="00507E09" w:rsidRPr="00051DB8" w:rsidRDefault="00051DB8">
            <w:pPr>
              <w:keepNext/>
              <w:autoSpaceDE w:val="0"/>
              <w:autoSpaceDN w:val="0"/>
              <w:adjustRightInd w:val="0"/>
              <w:spacing w:before="60" w:after="60"/>
              <w:jc w:val="both"/>
              <w:rPr>
                <w:rFonts w:cstheme="minorHAnsi"/>
                <w:color w:val="000000"/>
                <w:sz w:val="24"/>
                <w:szCs w:val="24"/>
              </w:rPr>
            </w:pPr>
            <w:r w:rsidRPr="00051DB8">
              <w:rPr>
                <w:rFonts w:cstheme="minorHAnsi"/>
                <w:color w:val="000000"/>
                <w:sz w:val="24"/>
                <w:szCs w:val="24"/>
              </w:rPr>
              <w:t>2.2.4</w:t>
            </w:r>
          </w:p>
        </w:tc>
        <w:tc>
          <w:tcPr>
            <w:tcW w:w="6510" w:type="dxa"/>
            <w:gridSpan w:val="2"/>
            <w:tcBorders>
              <w:top w:val="single" w:sz="4" w:space="0" w:color="8DB3E2" w:themeColor="text2" w:themeTint="66"/>
              <w:left w:val="nil"/>
              <w:bottom w:val="single" w:sz="4" w:space="0" w:color="8DB3E2" w:themeColor="text2" w:themeTint="66"/>
              <w:right w:val="nil"/>
            </w:tcBorders>
          </w:tcPr>
          <w:p w14:paraId="3C875357" w14:textId="77777777" w:rsidR="00507E09" w:rsidRPr="00051DB8" w:rsidRDefault="00051DB8">
            <w:pPr>
              <w:keepNext/>
              <w:autoSpaceDE w:val="0"/>
              <w:autoSpaceDN w:val="0"/>
              <w:adjustRightInd w:val="0"/>
              <w:spacing w:before="60" w:after="60"/>
              <w:jc w:val="both"/>
              <w:rPr>
                <w:rFonts w:cstheme="minorHAnsi"/>
                <w:color w:val="000000"/>
                <w:sz w:val="24"/>
                <w:szCs w:val="24"/>
              </w:rPr>
            </w:pPr>
            <w:r w:rsidRPr="00051DB8">
              <w:rPr>
                <w:rFonts w:cstheme="minorHAnsi"/>
                <w:color w:val="000000"/>
                <w:sz w:val="24"/>
                <w:szCs w:val="24"/>
              </w:rPr>
              <w:t>Sonstige Sachausgaben</w:t>
            </w:r>
          </w:p>
        </w:tc>
        <w:tc>
          <w:tcPr>
            <w:tcW w:w="2126" w:type="dxa"/>
            <w:tcBorders>
              <w:top w:val="single" w:sz="4" w:space="0" w:color="FFFFFF" w:themeColor="background1"/>
              <w:left w:val="nil"/>
              <w:bottom w:val="single" w:sz="4" w:space="0" w:color="FFFFFF" w:themeColor="background1"/>
              <w:right w:val="nil"/>
            </w:tcBorders>
            <w:shd w:val="clear" w:color="auto" w:fill="C6D9F1" w:themeFill="text2" w:themeFillTint="33"/>
          </w:tcPr>
          <w:p w14:paraId="2E94FEE8" w14:textId="77777777" w:rsidR="00507E09" w:rsidRPr="00051DB8" w:rsidRDefault="00507E09">
            <w:pPr>
              <w:keepNext/>
              <w:autoSpaceDE w:val="0"/>
              <w:autoSpaceDN w:val="0"/>
              <w:adjustRightInd w:val="0"/>
              <w:spacing w:before="60" w:after="60"/>
              <w:jc w:val="right"/>
              <w:rPr>
                <w:rFonts w:cstheme="minorHAnsi"/>
                <w:color w:val="000000"/>
                <w:sz w:val="24"/>
                <w:szCs w:val="24"/>
              </w:rPr>
            </w:pPr>
          </w:p>
        </w:tc>
      </w:tr>
      <w:tr w:rsidR="00507E09" w:rsidRPr="00051DB8" w14:paraId="6EFA18F3" w14:textId="77777777">
        <w:tc>
          <w:tcPr>
            <w:tcW w:w="828" w:type="dxa"/>
            <w:tcBorders>
              <w:top w:val="single" w:sz="4" w:space="0" w:color="8DB3E2" w:themeColor="text2" w:themeTint="66"/>
              <w:left w:val="nil"/>
              <w:bottom w:val="single" w:sz="4" w:space="0" w:color="8DB3E2" w:themeColor="text2" w:themeTint="66"/>
              <w:right w:val="nil"/>
            </w:tcBorders>
          </w:tcPr>
          <w:p w14:paraId="20423739" w14:textId="77777777" w:rsidR="00507E09" w:rsidRPr="00051DB8" w:rsidRDefault="00507E09">
            <w:pPr>
              <w:keepNext/>
              <w:autoSpaceDE w:val="0"/>
              <w:autoSpaceDN w:val="0"/>
              <w:adjustRightInd w:val="0"/>
              <w:spacing w:before="60" w:after="60"/>
              <w:jc w:val="both"/>
              <w:rPr>
                <w:rFonts w:cstheme="minorHAnsi"/>
                <w:color w:val="000000"/>
                <w:sz w:val="24"/>
                <w:szCs w:val="24"/>
              </w:rPr>
            </w:pPr>
          </w:p>
        </w:tc>
        <w:tc>
          <w:tcPr>
            <w:tcW w:w="6510" w:type="dxa"/>
            <w:gridSpan w:val="2"/>
            <w:tcBorders>
              <w:top w:val="single" w:sz="4" w:space="0" w:color="8DB3E2" w:themeColor="text2" w:themeTint="66"/>
              <w:left w:val="nil"/>
              <w:bottom w:val="single" w:sz="4" w:space="0" w:color="8DB3E2" w:themeColor="text2" w:themeTint="66"/>
              <w:right w:val="nil"/>
            </w:tcBorders>
          </w:tcPr>
          <w:p w14:paraId="274D409A" w14:textId="77777777" w:rsidR="00507E09" w:rsidRPr="00051DB8" w:rsidRDefault="00051DB8">
            <w:pPr>
              <w:keepNext/>
              <w:autoSpaceDE w:val="0"/>
              <w:autoSpaceDN w:val="0"/>
              <w:adjustRightInd w:val="0"/>
              <w:spacing w:before="60" w:after="60"/>
              <w:jc w:val="both"/>
              <w:rPr>
                <w:rFonts w:cstheme="minorHAnsi"/>
                <w:color w:val="000000"/>
                <w:sz w:val="24"/>
                <w:szCs w:val="24"/>
              </w:rPr>
            </w:pPr>
            <w:r w:rsidRPr="00051DB8">
              <w:rPr>
                <w:rFonts w:cstheme="minorHAnsi"/>
                <w:color w:val="000000"/>
                <w:sz w:val="24"/>
                <w:szCs w:val="24"/>
              </w:rPr>
              <w:t>…</w:t>
            </w:r>
          </w:p>
        </w:tc>
        <w:tc>
          <w:tcPr>
            <w:tcW w:w="2126" w:type="dxa"/>
            <w:tcBorders>
              <w:top w:val="single" w:sz="4" w:space="0" w:color="FFFFFF" w:themeColor="background1"/>
              <w:left w:val="nil"/>
              <w:bottom w:val="single" w:sz="4" w:space="0" w:color="FFFFFF" w:themeColor="background1"/>
              <w:right w:val="nil"/>
            </w:tcBorders>
            <w:shd w:val="clear" w:color="auto" w:fill="C6D9F1" w:themeFill="text2" w:themeFillTint="33"/>
          </w:tcPr>
          <w:p w14:paraId="59B424F1" w14:textId="77777777" w:rsidR="00507E09" w:rsidRPr="00051DB8" w:rsidRDefault="00507E09">
            <w:pPr>
              <w:keepNext/>
              <w:autoSpaceDE w:val="0"/>
              <w:autoSpaceDN w:val="0"/>
              <w:adjustRightInd w:val="0"/>
              <w:spacing w:before="60" w:after="60"/>
              <w:jc w:val="right"/>
              <w:rPr>
                <w:rFonts w:cstheme="minorHAnsi"/>
                <w:color w:val="000000"/>
                <w:sz w:val="24"/>
                <w:szCs w:val="24"/>
              </w:rPr>
            </w:pPr>
          </w:p>
        </w:tc>
      </w:tr>
      <w:tr w:rsidR="00911155" w:rsidRPr="004F7ECB" w14:paraId="3C1EE676" w14:textId="77777777" w:rsidTr="001200B6">
        <w:tc>
          <w:tcPr>
            <w:tcW w:w="828" w:type="dxa"/>
            <w:tcBorders>
              <w:top w:val="single" w:sz="4" w:space="0" w:color="8DB3E2" w:themeColor="text2" w:themeTint="66"/>
              <w:left w:val="nil"/>
              <w:bottom w:val="single" w:sz="12" w:space="0" w:color="8DB3E2" w:themeColor="text2" w:themeTint="66"/>
              <w:right w:val="nil"/>
            </w:tcBorders>
          </w:tcPr>
          <w:p w14:paraId="0CD00161" w14:textId="77777777" w:rsidR="00911155" w:rsidRPr="004F7ECB" w:rsidRDefault="00911155" w:rsidP="001200B6">
            <w:pPr>
              <w:keepNext/>
              <w:autoSpaceDE w:val="0"/>
              <w:autoSpaceDN w:val="0"/>
              <w:adjustRightInd w:val="0"/>
              <w:spacing w:before="60" w:after="60"/>
              <w:jc w:val="both"/>
              <w:rPr>
                <w:rFonts w:cstheme="minorHAnsi"/>
                <w:color w:val="000000"/>
                <w:sz w:val="24"/>
                <w:szCs w:val="24"/>
              </w:rPr>
            </w:pPr>
            <w:r w:rsidRPr="004F7ECB">
              <w:rPr>
                <w:rFonts w:cstheme="minorHAnsi"/>
                <w:color w:val="000000"/>
                <w:sz w:val="24"/>
                <w:szCs w:val="24"/>
              </w:rPr>
              <w:t>2.2.5</w:t>
            </w:r>
          </w:p>
        </w:tc>
        <w:tc>
          <w:tcPr>
            <w:tcW w:w="5404" w:type="dxa"/>
            <w:tcBorders>
              <w:top w:val="single" w:sz="4" w:space="0" w:color="8DB3E2" w:themeColor="text2" w:themeTint="66"/>
              <w:left w:val="nil"/>
              <w:bottom w:val="single" w:sz="12" w:space="0" w:color="8DB3E2" w:themeColor="text2" w:themeTint="66"/>
              <w:right w:val="nil"/>
            </w:tcBorders>
          </w:tcPr>
          <w:p w14:paraId="22D1AC4C" w14:textId="77777777" w:rsidR="00911155" w:rsidRPr="004F7ECB" w:rsidRDefault="00911155" w:rsidP="001200B6">
            <w:pPr>
              <w:keepNext/>
              <w:autoSpaceDE w:val="0"/>
              <w:autoSpaceDN w:val="0"/>
              <w:adjustRightInd w:val="0"/>
              <w:spacing w:before="60" w:after="60"/>
              <w:jc w:val="both"/>
              <w:rPr>
                <w:rFonts w:cstheme="minorHAnsi"/>
                <w:color w:val="000000"/>
                <w:sz w:val="24"/>
                <w:szCs w:val="24"/>
              </w:rPr>
            </w:pPr>
            <w:r w:rsidRPr="004F7ECB">
              <w:rPr>
                <w:rFonts w:cstheme="minorHAnsi"/>
                <w:color w:val="000000"/>
                <w:sz w:val="24"/>
                <w:szCs w:val="24"/>
              </w:rPr>
              <w:t>Infrastrukturpauschale</w:t>
            </w:r>
            <w:r w:rsidRPr="004F7ECB">
              <w:rPr>
                <w:rStyle w:val="Funotenzeichen"/>
                <w:rFonts w:cstheme="minorHAnsi"/>
                <w:color w:val="000000"/>
                <w:sz w:val="24"/>
                <w:szCs w:val="24"/>
              </w:rPr>
              <w:footnoteReference w:id="7"/>
            </w:r>
            <w:r w:rsidRPr="004F7ECB">
              <w:rPr>
                <w:rFonts w:cstheme="minorHAnsi"/>
                <w:color w:val="000000"/>
                <w:sz w:val="24"/>
                <w:szCs w:val="24"/>
              </w:rPr>
              <w:t xml:space="preserve"> </w:t>
            </w:r>
          </w:p>
        </w:tc>
        <w:tc>
          <w:tcPr>
            <w:tcW w:w="1106" w:type="dxa"/>
            <w:tcBorders>
              <w:top w:val="single" w:sz="4" w:space="0" w:color="8DB3E2" w:themeColor="text2" w:themeTint="66"/>
              <w:left w:val="nil"/>
              <w:bottom w:val="single" w:sz="12" w:space="0" w:color="8DB3E2" w:themeColor="text2" w:themeTint="66"/>
              <w:right w:val="nil"/>
            </w:tcBorders>
            <w:shd w:val="clear" w:color="auto" w:fill="C6D9F1" w:themeFill="text2" w:themeFillTint="33"/>
          </w:tcPr>
          <w:p w14:paraId="60CBB314" w14:textId="083D5CDA" w:rsidR="00911155" w:rsidRPr="000D15F7" w:rsidRDefault="00911155" w:rsidP="00B70347">
            <w:pPr>
              <w:keepNext/>
              <w:autoSpaceDE w:val="0"/>
              <w:autoSpaceDN w:val="0"/>
              <w:adjustRightInd w:val="0"/>
              <w:spacing w:before="60" w:after="60"/>
              <w:ind w:left="-105" w:right="141"/>
              <w:jc w:val="right"/>
              <w:rPr>
                <w:rFonts w:cstheme="minorHAnsi"/>
                <w:color w:val="000000"/>
                <w:sz w:val="24"/>
                <w:szCs w:val="24"/>
                <w:highlight w:val="yellow"/>
              </w:rPr>
            </w:pPr>
            <w:r w:rsidRPr="003C1378">
              <w:rPr>
                <w:rFonts w:cstheme="minorHAnsi"/>
                <w:color w:val="000000"/>
                <w:sz w:val="24"/>
                <w:szCs w:val="24"/>
              </w:rPr>
              <w:t>0,00 %</w:t>
            </w:r>
          </w:p>
        </w:tc>
        <w:tc>
          <w:tcPr>
            <w:tcW w:w="2126" w:type="dxa"/>
            <w:tcBorders>
              <w:top w:val="single" w:sz="4" w:space="0" w:color="FFFFFF" w:themeColor="background1"/>
              <w:left w:val="nil"/>
              <w:bottom w:val="single" w:sz="12" w:space="0" w:color="FFFFFF" w:themeColor="background1"/>
              <w:right w:val="nil"/>
            </w:tcBorders>
            <w:shd w:val="clear" w:color="auto" w:fill="C6D9F1" w:themeFill="text2" w:themeFillTint="33"/>
          </w:tcPr>
          <w:p w14:paraId="01A1ED72" w14:textId="77777777" w:rsidR="00911155" w:rsidRPr="004F7ECB" w:rsidRDefault="00911155" w:rsidP="001200B6">
            <w:pPr>
              <w:keepNext/>
              <w:autoSpaceDE w:val="0"/>
              <w:autoSpaceDN w:val="0"/>
              <w:adjustRightInd w:val="0"/>
              <w:spacing w:before="60" w:after="60"/>
              <w:ind w:right="141"/>
              <w:jc w:val="right"/>
              <w:rPr>
                <w:rFonts w:cstheme="minorHAnsi"/>
                <w:color w:val="000000"/>
                <w:sz w:val="24"/>
                <w:szCs w:val="24"/>
              </w:rPr>
            </w:pPr>
          </w:p>
        </w:tc>
      </w:tr>
      <w:tr w:rsidR="00507E09" w:rsidRPr="00051DB8" w14:paraId="633E0A65" w14:textId="77777777">
        <w:tc>
          <w:tcPr>
            <w:tcW w:w="828" w:type="dxa"/>
            <w:tcBorders>
              <w:top w:val="single" w:sz="12" w:space="0" w:color="8DB3E2" w:themeColor="text2" w:themeTint="66"/>
              <w:left w:val="nil"/>
              <w:bottom w:val="single" w:sz="4" w:space="0" w:color="8DB3E2" w:themeColor="text2" w:themeTint="66"/>
              <w:right w:val="nil"/>
            </w:tcBorders>
          </w:tcPr>
          <w:p w14:paraId="10CD4E99" w14:textId="77777777" w:rsidR="00507E09" w:rsidRPr="00051DB8" w:rsidRDefault="00051DB8">
            <w:pPr>
              <w:keepNext/>
              <w:autoSpaceDE w:val="0"/>
              <w:autoSpaceDN w:val="0"/>
              <w:adjustRightInd w:val="0"/>
              <w:spacing w:before="60" w:after="60"/>
              <w:jc w:val="both"/>
              <w:rPr>
                <w:rFonts w:cstheme="minorHAnsi"/>
                <w:b/>
                <w:color w:val="000000"/>
                <w:sz w:val="24"/>
                <w:szCs w:val="24"/>
              </w:rPr>
            </w:pPr>
            <w:r w:rsidRPr="00051DB8">
              <w:rPr>
                <w:rFonts w:cstheme="minorHAnsi"/>
                <w:b/>
                <w:color w:val="000000"/>
                <w:sz w:val="24"/>
                <w:szCs w:val="24"/>
              </w:rPr>
              <w:t>2.2</w:t>
            </w:r>
          </w:p>
        </w:tc>
        <w:tc>
          <w:tcPr>
            <w:tcW w:w="6510" w:type="dxa"/>
            <w:gridSpan w:val="2"/>
            <w:tcBorders>
              <w:top w:val="single" w:sz="12" w:space="0" w:color="8DB3E2" w:themeColor="text2" w:themeTint="66"/>
              <w:left w:val="nil"/>
              <w:bottom w:val="single" w:sz="4" w:space="0" w:color="8DB3E2" w:themeColor="text2" w:themeTint="66"/>
              <w:right w:val="nil"/>
            </w:tcBorders>
          </w:tcPr>
          <w:p w14:paraId="2F4CEC45" w14:textId="77777777" w:rsidR="00507E09" w:rsidRPr="00051DB8" w:rsidRDefault="00051DB8">
            <w:pPr>
              <w:keepNext/>
              <w:autoSpaceDE w:val="0"/>
              <w:autoSpaceDN w:val="0"/>
              <w:adjustRightInd w:val="0"/>
              <w:spacing w:before="60" w:after="60"/>
              <w:jc w:val="both"/>
              <w:rPr>
                <w:rFonts w:cstheme="minorHAnsi"/>
                <w:b/>
                <w:color w:val="000000"/>
                <w:sz w:val="24"/>
                <w:szCs w:val="24"/>
              </w:rPr>
            </w:pPr>
            <w:r w:rsidRPr="00051DB8">
              <w:rPr>
                <w:rFonts w:cstheme="minorHAnsi"/>
                <w:b/>
                <w:color w:val="000000"/>
                <w:sz w:val="24"/>
                <w:szCs w:val="24"/>
              </w:rPr>
              <w:t>Summe Sachausgaben</w:t>
            </w:r>
          </w:p>
        </w:tc>
        <w:tc>
          <w:tcPr>
            <w:tcW w:w="2126" w:type="dxa"/>
            <w:tcBorders>
              <w:top w:val="single" w:sz="12" w:space="0" w:color="FFFFFF" w:themeColor="background1"/>
              <w:left w:val="nil"/>
              <w:bottom w:val="single" w:sz="4" w:space="0" w:color="C6D9F1" w:themeColor="text2" w:themeTint="33"/>
              <w:right w:val="nil"/>
            </w:tcBorders>
            <w:shd w:val="clear" w:color="auto" w:fill="C6D9F1" w:themeFill="text2" w:themeFillTint="33"/>
          </w:tcPr>
          <w:p w14:paraId="3510DEBF" w14:textId="77777777" w:rsidR="00507E09" w:rsidRPr="00051DB8" w:rsidRDefault="00051DB8">
            <w:pPr>
              <w:keepNext/>
              <w:autoSpaceDE w:val="0"/>
              <w:autoSpaceDN w:val="0"/>
              <w:adjustRightInd w:val="0"/>
              <w:spacing w:before="60" w:after="60"/>
              <w:jc w:val="right"/>
              <w:rPr>
                <w:rFonts w:cstheme="minorHAnsi"/>
                <w:b/>
                <w:color w:val="000000"/>
                <w:sz w:val="24"/>
                <w:szCs w:val="24"/>
              </w:rPr>
            </w:pPr>
            <w:r w:rsidRPr="00051DB8">
              <w:rPr>
                <w:rFonts w:cstheme="minorHAnsi"/>
                <w:b/>
                <w:color w:val="000000"/>
                <w:sz w:val="24"/>
                <w:szCs w:val="24"/>
              </w:rPr>
              <w:fldChar w:fldCharType="begin"/>
            </w:r>
            <w:r w:rsidRPr="00051DB8">
              <w:rPr>
                <w:rFonts w:cstheme="minorHAnsi"/>
                <w:b/>
                <w:color w:val="000000"/>
                <w:sz w:val="24"/>
                <w:szCs w:val="24"/>
              </w:rPr>
              <w:instrText xml:space="preserve"> =SUM(C1:C20) \# "0,00" </w:instrText>
            </w:r>
            <w:r w:rsidRPr="00051DB8">
              <w:rPr>
                <w:rFonts w:cstheme="minorHAnsi"/>
                <w:b/>
                <w:color w:val="000000"/>
                <w:sz w:val="24"/>
                <w:szCs w:val="24"/>
              </w:rPr>
              <w:fldChar w:fldCharType="separate"/>
            </w:r>
            <w:r w:rsidRPr="00051DB8">
              <w:rPr>
                <w:rFonts w:cstheme="minorHAnsi"/>
                <w:b/>
                <w:noProof/>
                <w:color w:val="000000"/>
                <w:sz w:val="24"/>
                <w:szCs w:val="24"/>
              </w:rPr>
              <w:t>0,00</w:t>
            </w:r>
            <w:r w:rsidRPr="00051DB8">
              <w:rPr>
                <w:rFonts w:cstheme="minorHAnsi"/>
                <w:b/>
                <w:color w:val="000000"/>
                <w:sz w:val="24"/>
                <w:szCs w:val="24"/>
              </w:rPr>
              <w:fldChar w:fldCharType="end"/>
            </w:r>
          </w:p>
        </w:tc>
      </w:tr>
    </w:tbl>
    <w:p w14:paraId="5E21A9B1" w14:textId="77777777" w:rsidR="00507E09" w:rsidRPr="00051DB8" w:rsidRDefault="00051DB8">
      <w:pPr>
        <w:pStyle w:val="berschriftb"/>
        <w:tabs>
          <w:tab w:val="left" w:pos="540"/>
          <w:tab w:val="left" w:pos="720"/>
        </w:tabs>
        <w:spacing w:line="360" w:lineRule="auto"/>
        <w:jc w:val="both"/>
        <w:outlineLvl w:val="0"/>
        <w:rPr>
          <w:rFonts w:asciiTheme="minorHAnsi" w:hAnsiTheme="minorHAnsi" w:cstheme="minorHAnsi"/>
          <w:sz w:val="24"/>
          <w:szCs w:val="24"/>
        </w:rPr>
      </w:pPr>
      <w:r w:rsidRPr="00051DB8">
        <w:rPr>
          <w:rFonts w:asciiTheme="minorHAnsi" w:hAnsiTheme="minorHAnsi" w:cstheme="minorHAnsi"/>
          <w:sz w:val="24"/>
          <w:szCs w:val="24"/>
        </w:rPr>
        <w:t>Erläuterungen Sachausgaben</w:t>
      </w:r>
      <w:r w:rsidRPr="00051DB8">
        <w:rPr>
          <w:rStyle w:val="Funotenzeichen"/>
          <w:rFonts w:asciiTheme="minorHAnsi" w:hAnsiTheme="minorHAnsi" w:cstheme="minorHAnsi"/>
          <w:sz w:val="24"/>
          <w:szCs w:val="24"/>
        </w:rPr>
        <w:footnoteReference w:id="8"/>
      </w:r>
      <w:r w:rsidRPr="00051DB8">
        <w:rPr>
          <w:rFonts w:asciiTheme="minorHAnsi" w:hAnsiTheme="minorHAnsi" w:cstheme="minorHAnsi"/>
          <w:sz w:val="24"/>
          <w:szCs w:val="24"/>
        </w:rPr>
        <w:t>:</w:t>
      </w:r>
    </w:p>
    <w:p w14:paraId="4C77E5CF" w14:textId="77777777" w:rsidR="00507E09" w:rsidRPr="00051DB8" w:rsidRDefault="00507E09">
      <w:pPr>
        <w:pStyle w:val="berschriftb"/>
        <w:tabs>
          <w:tab w:val="left" w:pos="540"/>
          <w:tab w:val="left" w:pos="720"/>
        </w:tabs>
        <w:spacing w:line="360" w:lineRule="auto"/>
        <w:jc w:val="both"/>
        <w:rPr>
          <w:rFonts w:asciiTheme="minorHAnsi" w:hAnsiTheme="minorHAnsi" w:cstheme="minorHAnsi"/>
          <w:b w:val="0"/>
          <w:i/>
          <w:sz w:val="24"/>
          <w:szCs w:val="24"/>
        </w:rPr>
      </w:pPr>
    </w:p>
    <w:tbl>
      <w:tblPr>
        <w:tblW w:w="946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828"/>
        <w:gridCol w:w="6510"/>
        <w:gridCol w:w="2126"/>
      </w:tblGrid>
      <w:tr w:rsidR="00507E09" w:rsidRPr="00051DB8" w14:paraId="1EDC89F9" w14:textId="77777777">
        <w:tc>
          <w:tcPr>
            <w:tcW w:w="828"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8DB3E2" w:themeFill="text2" w:themeFillTint="66"/>
          </w:tcPr>
          <w:p w14:paraId="2EB80F5E" w14:textId="77777777" w:rsidR="00507E09" w:rsidRPr="00051DB8" w:rsidRDefault="00051DB8">
            <w:pPr>
              <w:keepNext/>
              <w:autoSpaceDE w:val="0"/>
              <w:autoSpaceDN w:val="0"/>
              <w:adjustRightInd w:val="0"/>
              <w:spacing w:before="60" w:after="60"/>
              <w:jc w:val="both"/>
              <w:rPr>
                <w:rFonts w:cstheme="minorHAnsi"/>
                <w:b/>
                <w:color w:val="000000"/>
                <w:sz w:val="24"/>
                <w:szCs w:val="24"/>
              </w:rPr>
            </w:pPr>
            <w:r w:rsidRPr="00051DB8">
              <w:rPr>
                <w:rFonts w:cstheme="minorHAnsi"/>
                <w:b/>
                <w:color w:val="000000"/>
                <w:sz w:val="24"/>
                <w:szCs w:val="24"/>
              </w:rPr>
              <w:t>2.3</w:t>
            </w:r>
          </w:p>
        </w:tc>
        <w:tc>
          <w:tcPr>
            <w:tcW w:w="6510"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8DB3E2" w:themeFill="text2" w:themeFillTint="66"/>
          </w:tcPr>
          <w:p w14:paraId="66324277" w14:textId="77777777" w:rsidR="00507E09" w:rsidRPr="00051DB8" w:rsidRDefault="00051DB8">
            <w:pPr>
              <w:keepNext/>
              <w:autoSpaceDE w:val="0"/>
              <w:autoSpaceDN w:val="0"/>
              <w:adjustRightInd w:val="0"/>
              <w:spacing w:before="60" w:after="60"/>
              <w:jc w:val="both"/>
              <w:rPr>
                <w:rFonts w:cstheme="minorHAnsi"/>
                <w:b/>
                <w:color w:val="000000"/>
                <w:sz w:val="24"/>
                <w:szCs w:val="24"/>
              </w:rPr>
            </w:pPr>
            <w:r w:rsidRPr="00051DB8">
              <w:rPr>
                <w:rFonts w:cstheme="minorHAnsi"/>
                <w:b/>
                <w:color w:val="000000"/>
                <w:sz w:val="24"/>
                <w:szCs w:val="24"/>
              </w:rPr>
              <w:t>Investitionen (Einzelpreis &gt; 800 € netto)</w:t>
            </w:r>
          </w:p>
        </w:tc>
        <w:tc>
          <w:tcPr>
            <w:tcW w:w="2126" w:type="dxa"/>
            <w:tcBorders>
              <w:top w:val="single" w:sz="4" w:space="0" w:color="FFFFFF" w:themeColor="background1"/>
              <w:left w:val="single" w:sz="4" w:space="0" w:color="FFFFFF" w:themeColor="background1"/>
              <w:bottom w:val="single" w:sz="4" w:space="0" w:color="FFFFFF" w:themeColor="background1"/>
              <w:right w:val="single" w:sz="4" w:space="0" w:color="8DB3E2" w:themeColor="text2" w:themeTint="66"/>
            </w:tcBorders>
            <w:shd w:val="clear" w:color="auto" w:fill="8DB3E2" w:themeFill="text2" w:themeFillTint="66"/>
          </w:tcPr>
          <w:p w14:paraId="312CCDB6" w14:textId="77777777" w:rsidR="00507E09" w:rsidRPr="00051DB8" w:rsidRDefault="00051DB8">
            <w:pPr>
              <w:keepNext/>
              <w:autoSpaceDE w:val="0"/>
              <w:autoSpaceDN w:val="0"/>
              <w:adjustRightInd w:val="0"/>
              <w:spacing w:before="60" w:after="60"/>
              <w:jc w:val="right"/>
              <w:rPr>
                <w:rFonts w:cstheme="minorHAnsi"/>
                <w:b/>
                <w:color w:val="000000"/>
                <w:sz w:val="24"/>
                <w:szCs w:val="24"/>
              </w:rPr>
            </w:pPr>
            <w:r w:rsidRPr="00051DB8">
              <w:rPr>
                <w:rFonts w:cstheme="minorHAnsi"/>
                <w:b/>
                <w:color w:val="000000"/>
                <w:sz w:val="24"/>
                <w:szCs w:val="24"/>
              </w:rPr>
              <w:t>€</w:t>
            </w:r>
          </w:p>
        </w:tc>
      </w:tr>
      <w:tr w:rsidR="00507E09" w:rsidRPr="00051DB8" w14:paraId="776F7FEA" w14:textId="77777777">
        <w:tc>
          <w:tcPr>
            <w:tcW w:w="828" w:type="dxa"/>
            <w:tcBorders>
              <w:top w:val="single" w:sz="4" w:space="0" w:color="FFFFFF" w:themeColor="background1"/>
              <w:left w:val="nil"/>
              <w:bottom w:val="single" w:sz="4" w:space="0" w:color="8DB3E2" w:themeColor="text2" w:themeTint="66"/>
              <w:right w:val="nil"/>
            </w:tcBorders>
          </w:tcPr>
          <w:p w14:paraId="0DA5DA8B" w14:textId="77777777" w:rsidR="00507E09" w:rsidRPr="00051DB8" w:rsidRDefault="00507E09">
            <w:pPr>
              <w:keepNext/>
              <w:autoSpaceDE w:val="0"/>
              <w:autoSpaceDN w:val="0"/>
              <w:adjustRightInd w:val="0"/>
              <w:spacing w:before="60" w:after="60"/>
              <w:jc w:val="both"/>
              <w:rPr>
                <w:rFonts w:cstheme="minorHAnsi"/>
                <w:color w:val="000000"/>
                <w:sz w:val="24"/>
                <w:szCs w:val="24"/>
              </w:rPr>
            </w:pPr>
          </w:p>
        </w:tc>
        <w:tc>
          <w:tcPr>
            <w:tcW w:w="6510" w:type="dxa"/>
            <w:tcBorders>
              <w:top w:val="single" w:sz="4" w:space="0" w:color="FFFFFF" w:themeColor="background1"/>
              <w:left w:val="nil"/>
              <w:bottom w:val="single" w:sz="4" w:space="0" w:color="8DB3E2" w:themeColor="text2" w:themeTint="66"/>
              <w:right w:val="nil"/>
            </w:tcBorders>
          </w:tcPr>
          <w:p w14:paraId="2EBDCC1B" w14:textId="77777777" w:rsidR="00507E09" w:rsidRPr="00051DB8" w:rsidRDefault="00051DB8">
            <w:pPr>
              <w:keepNext/>
              <w:autoSpaceDE w:val="0"/>
              <w:autoSpaceDN w:val="0"/>
              <w:adjustRightInd w:val="0"/>
              <w:spacing w:before="60" w:after="60"/>
              <w:jc w:val="both"/>
              <w:rPr>
                <w:rFonts w:cstheme="minorHAnsi"/>
                <w:color w:val="000000"/>
                <w:sz w:val="24"/>
                <w:szCs w:val="24"/>
              </w:rPr>
            </w:pPr>
            <w:r w:rsidRPr="00051DB8">
              <w:rPr>
                <w:rFonts w:cstheme="minorHAnsi"/>
                <w:color w:val="000000"/>
                <w:sz w:val="24"/>
                <w:szCs w:val="24"/>
              </w:rPr>
              <w:t xml:space="preserve">Investition </w:t>
            </w:r>
            <w:proofErr w:type="spellStart"/>
            <w:r w:rsidRPr="00051DB8">
              <w:rPr>
                <w:rFonts w:cstheme="minorHAnsi"/>
                <w:color w:val="000000"/>
                <w:sz w:val="24"/>
                <w:szCs w:val="24"/>
              </w:rPr>
              <w:t>xy</w:t>
            </w:r>
            <w:proofErr w:type="spellEnd"/>
            <w:r w:rsidRPr="00051DB8">
              <w:rPr>
                <w:rFonts w:cstheme="minorHAnsi"/>
                <w:color w:val="000000"/>
                <w:sz w:val="24"/>
                <w:szCs w:val="24"/>
              </w:rPr>
              <w:t xml:space="preserve"> (Anzahl)</w:t>
            </w:r>
          </w:p>
        </w:tc>
        <w:tc>
          <w:tcPr>
            <w:tcW w:w="2126" w:type="dxa"/>
            <w:tcBorders>
              <w:top w:val="single" w:sz="4" w:space="0" w:color="FFFFFF" w:themeColor="background1"/>
              <w:left w:val="nil"/>
              <w:bottom w:val="single" w:sz="4" w:space="0" w:color="FFFFFF" w:themeColor="background1"/>
              <w:right w:val="nil"/>
            </w:tcBorders>
            <w:shd w:val="clear" w:color="auto" w:fill="C6D9F1" w:themeFill="text2" w:themeFillTint="33"/>
          </w:tcPr>
          <w:p w14:paraId="424BF7D5" w14:textId="77777777" w:rsidR="00507E09" w:rsidRPr="00051DB8" w:rsidRDefault="00507E09">
            <w:pPr>
              <w:keepNext/>
              <w:autoSpaceDE w:val="0"/>
              <w:autoSpaceDN w:val="0"/>
              <w:adjustRightInd w:val="0"/>
              <w:spacing w:before="60" w:after="60"/>
              <w:jc w:val="right"/>
              <w:rPr>
                <w:rFonts w:cstheme="minorHAnsi"/>
                <w:color w:val="000000"/>
                <w:sz w:val="24"/>
                <w:szCs w:val="24"/>
              </w:rPr>
            </w:pPr>
          </w:p>
        </w:tc>
      </w:tr>
      <w:tr w:rsidR="00507E09" w:rsidRPr="00051DB8" w14:paraId="23FBFAE0" w14:textId="77777777">
        <w:tc>
          <w:tcPr>
            <w:tcW w:w="828" w:type="dxa"/>
            <w:tcBorders>
              <w:top w:val="single" w:sz="4" w:space="0" w:color="8DB3E2" w:themeColor="text2" w:themeTint="66"/>
              <w:left w:val="nil"/>
              <w:bottom w:val="single" w:sz="12" w:space="0" w:color="8DB3E2" w:themeColor="text2" w:themeTint="66"/>
              <w:right w:val="nil"/>
            </w:tcBorders>
          </w:tcPr>
          <w:p w14:paraId="0B8B3689" w14:textId="77777777" w:rsidR="00507E09" w:rsidRPr="00051DB8" w:rsidRDefault="00507E09">
            <w:pPr>
              <w:keepNext/>
              <w:autoSpaceDE w:val="0"/>
              <w:autoSpaceDN w:val="0"/>
              <w:adjustRightInd w:val="0"/>
              <w:spacing w:before="60" w:after="60"/>
              <w:jc w:val="both"/>
              <w:rPr>
                <w:rFonts w:cstheme="minorHAnsi"/>
                <w:color w:val="000000"/>
                <w:sz w:val="24"/>
                <w:szCs w:val="24"/>
              </w:rPr>
            </w:pPr>
          </w:p>
        </w:tc>
        <w:tc>
          <w:tcPr>
            <w:tcW w:w="6510" w:type="dxa"/>
            <w:tcBorders>
              <w:top w:val="single" w:sz="4" w:space="0" w:color="8DB3E2" w:themeColor="text2" w:themeTint="66"/>
              <w:left w:val="nil"/>
              <w:bottom w:val="single" w:sz="12" w:space="0" w:color="8DB3E2" w:themeColor="text2" w:themeTint="66"/>
              <w:right w:val="nil"/>
            </w:tcBorders>
          </w:tcPr>
          <w:p w14:paraId="76B7E96D" w14:textId="77777777" w:rsidR="00507E09" w:rsidRPr="00051DB8" w:rsidRDefault="00051DB8">
            <w:pPr>
              <w:keepNext/>
              <w:autoSpaceDE w:val="0"/>
              <w:autoSpaceDN w:val="0"/>
              <w:adjustRightInd w:val="0"/>
              <w:spacing w:before="60" w:after="60"/>
              <w:jc w:val="both"/>
              <w:rPr>
                <w:rFonts w:cstheme="minorHAnsi"/>
                <w:color w:val="000000"/>
                <w:sz w:val="24"/>
                <w:szCs w:val="24"/>
              </w:rPr>
            </w:pPr>
            <w:r w:rsidRPr="00051DB8">
              <w:rPr>
                <w:rFonts w:cstheme="minorHAnsi"/>
                <w:color w:val="000000"/>
                <w:sz w:val="24"/>
                <w:szCs w:val="24"/>
              </w:rPr>
              <w:t>…</w:t>
            </w:r>
          </w:p>
        </w:tc>
        <w:tc>
          <w:tcPr>
            <w:tcW w:w="2126" w:type="dxa"/>
            <w:tcBorders>
              <w:top w:val="single" w:sz="4" w:space="0" w:color="FFFFFF" w:themeColor="background1"/>
              <w:left w:val="nil"/>
              <w:bottom w:val="single" w:sz="12" w:space="0" w:color="FFFFFF" w:themeColor="background1"/>
              <w:right w:val="nil"/>
            </w:tcBorders>
            <w:shd w:val="clear" w:color="auto" w:fill="C6D9F1" w:themeFill="text2" w:themeFillTint="33"/>
          </w:tcPr>
          <w:p w14:paraId="0882FBA1" w14:textId="77777777" w:rsidR="00507E09" w:rsidRPr="00051DB8" w:rsidRDefault="00507E09">
            <w:pPr>
              <w:keepNext/>
              <w:autoSpaceDE w:val="0"/>
              <w:autoSpaceDN w:val="0"/>
              <w:adjustRightInd w:val="0"/>
              <w:spacing w:before="60" w:after="60"/>
              <w:jc w:val="right"/>
              <w:rPr>
                <w:rFonts w:cstheme="minorHAnsi"/>
                <w:color w:val="000000"/>
                <w:sz w:val="24"/>
                <w:szCs w:val="24"/>
              </w:rPr>
            </w:pPr>
          </w:p>
        </w:tc>
      </w:tr>
      <w:tr w:rsidR="00507E09" w:rsidRPr="00051DB8" w14:paraId="1CC93F80" w14:textId="77777777">
        <w:tc>
          <w:tcPr>
            <w:tcW w:w="828" w:type="dxa"/>
            <w:tcBorders>
              <w:top w:val="single" w:sz="12" w:space="0" w:color="8DB3E2" w:themeColor="text2" w:themeTint="66"/>
              <w:left w:val="nil"/>
              <w:bottom w:val="single" w:sz="4" w:space="0" w:color="8DB3E2" w:themeColor="text2" w:themeTint="66"/>
              <w:right w:val="nil"/>
            </w:tcBorders>
          </w:tcPr>
          <w:p w14:paraId="14D41D5F" w14:textId="77777777" w:rsidR="00507E09" w:rsidRPr="00051DB8" w:rsidRDefault="00051DB8">
            <w:pPr>
              <w:keepNext/>
              <w:autoSpaceDE w:val="0"/>
              <w:autoSpaceDN w:val="0"/>
              <w:adjustRightInd w:val="0"/>
              <w:spacing w:before="60" w:after="60"/>
              <w:jc w:val="both"/>
              <w:rPr>
                <w:rFonts w:cstheme="minorHAnsi"/>
                <w:b/>
                <w:color w:val="000000"/>
                <w:sz w:val="24"/>
                <w:szCs w:val="24"/>
              </w:rPr>
            </w:pPr>
            <w:r w:rsidRPr="00051DB8">
              <w:rPr>
                <w:rFonts w:cstheme="minorHAnsi"/>
                <w:b/>
                <w:color w:val="000000"/>
                <w:sz w:val="24"/>
                <w:szCs w:val="24"/>
              </w:rPr>
              <w:t>2.3</w:t>
            </w:r>
          </w:p>
        </w:tc>
        <w:tc>
          <w:tcPr>
            <w:tcW w:w="6510" w:type="dxa"/>
            <w:tcBorders>
              <w:top w:val="single" w:sz="12" w:space="0" w:color="8DB3E2" w:themeColor="text2" w:themeTint="66"/>
              <w:left w:val="nil"/>
              <w:bottom w:val="single" w:sz="4" w:space="0" w:color="8DB3E2" w:themeColor="text2" w:themeTint="66"/>
              <w:right w:val="nil"/>
            </w:tcBorders>
          </w:tcPr>
          <w:p w14:paraId="28778F9E" w14:textId="77777777" w:rsidR="00507E09" w:rsidRPr="00051DB8" w:rsidRDefault="00051DB8">
            <w:pPr>
              <w:keepNext/>
              <w:autoSpaceDE w:val="0"/>
              <w:autoSpaceDN w:val="0"/>
              <w:adjustRightInd w:val="0"/>
              <w:spacing w:before="60" w:after="60"/>
              <w:jc w:val="both"/>
              <w:rPr>
                <w:rFonts w:cstheme="minorHAnsi"/>
                <w:b/>
                <w:color w:val="000000"/>
                <w:sz w:val="24"/>
                <w:szCs w:val="24"/>
              </w:rPr>
            </w:pPr>
            <w:r w:rsidRPr="00051DB8">
              <w:rPr>
                <w:rFonts w:cstheme="minorHAnsi"/>
                <w:b/>
                <w:color w:val="000000"/>
                <w:sz w:val="24"/>
                <w:szCs w:val="24"/>
              </w:rPr>
              <w:t>Summe Investitionen</w:t>
            </w:r>
          </w:p>
        </w:tc>
        <w:tc>
          <w:tcPr>
            <w:tcW w:w="2126" w:type="dxa"/>
            <w:tcBorders>
              <w:top w:val="single" w:sz="12" w:space="0" w:color="FFFFFF" w:themeColor="background1"/>
              <w:left w:val="nil"/>
              <w:bottom w:val="single" w:sz="4" w:space="0" w:color="C6D9F1" w:themeColor="text2" w:themeTint="33"/>
              <w:right w:val="nil"/>
            </w:tcBorders>
            <w:shd w:val="clear" w:color="auto" w:fill="C6D9F1" w:themeFill="text2" w:themeFillTint="33"/>
          </w:tcPr>
          <w:p w14:paraId="0DCD6C87" w14:textId="77777777" w:rsidR="00507E09" w:rsidRPr="00051DB8" w:rsidRDefault="00051DB8">
            <w:pPr>
              <w:keepNext/>
              <w:autoSpaceDE w:val="0"/>
              <w:autoSpaceDN w:val="0"/>
              <w:adjustRightInd w:val="0"/>
              <w:spacing w:before="60" w:after="60"/>
              <w:jc w:val="right"/>
              <w:rPr>
                <w:rFonts w:cstheme="minorHAnsi"/>
                <w:b/>
                <w:color w:val="000000"/>
                <w:sz w:val="24"/>
                <w:szCs w:val="24"/>
              </w:rPr>
            </w:pPr>
            <w:r w:rsidRPr="00051DB8">
              <w:rPr>
                <w:rFonts w:cstheme="minorHAnsi"/>
                <w:b/>
                <w:color w:val="000000"/>
                <w:sz w:val="24"/>
                <w:szCs w:val="24"/>
              </w:rPr>
              <w:fldChar w:fldCharType="begin"/>
            </w:r>
            <w:r w:rsidRPr="00051DB8">
              <w:rPr>
                <w:rFonts w:cstheme="minorHAnsi"/>
                <w:b/>
                <w:color w:val="000000"/>
                <w:sz w:val="24"/>
                <w:szCs w:val="24"/>
              </w:rPr>
              <w:instrText xml:space="preserve"> =SUM(C1:C20) \# "0,00" </w:instrText>
            </w:r>
            <w:r w:rsidRPr="00051DB8">
              <w:rPr>
                <w:rFonts w:cstheme="minorHAnsi"/>
                <w:b/>
                <w:color w:val="000000"/>
                <w:sz w:val="24"/>
                <w:szCs w:val="24"/>
              </w:rPr>
              <w:fldChar w:fldCharType="separate"/>
            </w:r>
            <w:r w:rsidRPr="00051DB8">
              <w:rPr>
                <w:rFonts w:cstheme="minorHAnsi"/>
                <w:b/>
                <w:noProof/>
                <w:color w:val="000000"/>
                <w:sz w:val="24"/>
                <w:szCs w:val="24"/>
              </w:rPr>
              <w:t>0,00</w:t>
            </w:r>
            <w:r w:rsidRPr="00051DB8">
              <w:rPr>
                <w:rFonts w:cstheme="minorHAnsi"/>
                <w:b/>
                <w:color w:val="000000"/>
                <w:sz w:val="24"/>
                <w:szCs w:val="24"/>
              </w:rPr>
              <w:fldChar w:fldCharType="end"/>
            </w:r>
          </w:p>
        </w:tc>
      </w:tr>
    </w:tbl>
    <w:p w14:paraId="6F95DDC6" w14:textId="77777777" w:rsidR="00507E09" w:rsidRPr="00051DB8" w:rsidRDefault="00507E09">
      <w:pPr>
        <w:pStyle w:val="berschriftb"/>
        <w:tabs>
          <w:tab w:val="left" w:pos="540"/>
          <w:tab w:val="left" w:pos="720"/>
        </w:tabs>
        <w:jc w:val="both"/>
        <w:outlineLvl w:val="0"/>
        <w:rPr>
          <w:rFonts w:asciiTheme="minorHAnsi" w:hAnsiTheme="minorHAnsi" w:cstheme="minorHAnsi"/>
          <w:sz w:val="24"/>
          <w:szCs w:val="24"/>
        </w:rPr>
      </w:pPr>
    </w:p>
    <w:p w14:paraId="6369F1AF" w14:textId="77777777" w:rsidR="00507E09" w:rsidRPr="00051DB8" w:rsidRDefault="00051DB8">
      <w:pPr>
        <w:pStyle w:val="berschriftb"/>
        <w:tabs>
          <w:tab w:val="left" w:pos="540"/>
          <w:tab w:val="left" w:pos="720"/>
        </w:tabs>
        <w:spacing w:line="360" w:lineRule="auto"/>
        <w:jc w:val="both"/>
        <w:outlineLvl w:val="0"/>
        <w:rPr>
          <w:rFonts w:asciiTheme="minorHAnsi" w:hAnsiTheme="minorHAnsi" w:cstheme="minorHAnsi"/>
          <w:color w:val="000000" w:themeColor="text1"/>
          <w:sz w:val="24"/>
          <w:szCs w:val="24"/>
        </w:rPr>
      </w:pPr>
      <w:r w:rsidRPr="00051DB8">
        <w:rPr>
          <w:rFonts w:asciiTheme="minorHAnsi" w:hAnsiTheme="minorHAnsi" w:cstheme="minorHAnsi"/>
          <w:sz w:val="24"/>
          <w:szCs w:val="24"/>
        </w:rPr>
        <w:t>Erläuterungen Investitio</w:t>
      </w:r>
      <w:r w:rsidRPr="00051DB8">
        <w:rPr>
          <w:rFonts w:asciiTheme="minorHAnsi" w:hAnsiTheme="minorHAnsi" w:cstheme="minorHAnsi"/>
          <w:color w:val="000000" w:themeColor="text1"/>
          <w:sz w:val="24"/>
          <w:szCs w:val="24"/>
        </w:rPr>
        <w:t>nen</w:t>
      </w:r>
      <w:r w:rsidRPr="00051DB8">
        <w:rPr>
          <w:rStyle w:val="Funotenzeichen"/>
          <w:rFonts w:asciiTheme="minorHAnsi" w:hAnsiTheme="minorHAnsi" w:cstheme="minorHAnsi"/>
          <w:color w:val="000000" w:themeColor="text1"/>
          <w:sz w:val="24"/>
          <w:szCs w:val="24"/>
        </w:rPr>
        <w:footnoteReference w:id="9"/>
      </w:r>
      <w:r w:rsidRPr="00051DB8">
        <w:rPr>
          <w:rFonts w:asciiTheme="minorHAnsi" w:hAnsiTheme="minorHAnsi" w:cstheme="minorHAnsi"/>
          <w:color w:val="000000" w:themeColor="text1"/>
          <w:sz w:val="24"/>
          <w:szCs w:val="24"/>
        </w:rPr>
        <w:t>:</w:t>
      </w:r>
    </w:p>
    <w:p w14:paraId="7269B10B" w14:textId="77777777" w:rsidR="00507E09" w:rsidRPr="00051DB8" w:rsidRDefault="00507E09" w:rsidP="00051DB8">
      <w:pPr>
        <w:pStyle w:val="berschriftb"/>
        <w:spacing w:line="276" w:lineRule="auto"/>
        <w:jc w:val="both"/>
        <w:rPr>
          <w:rFonts w:asciiTheme="minorHAnsi" w:hAnsiTheme="minorHAnsi" w:cstheme="minorHAnsi"/>
          <w:b w:val="0"/>
          <w:sz w:val="24"/>
          <w:szCs w:val="24"/>
        </w:rPr>
      </w:pPr>
    </w:p>
    <w:p w14:paraId="5BB9F778" w14:textId="77777777" w:rsidR="00507E09" w:rsidRPr="00051DB8" w:rsidRDefault="00507E09" w:rsidP="00051DB8">
      <w:pPr>
        <w:pStyle w:val="berschriftb"/>
        <w:spacing w:line="276" w:lineRule="auto"/>
        <w:jc w:val="both"/>
        <w:rPr>
          <w:rFonts w:asciiTheme="minorHAnsi" w:hAnsiTheme="minorHAnsi" w:cstheme="minorHAnsi"/>
          <w:b w:val="0"/>
          <w:sz w:val="24"/>
          <w:szCs w:val="24"/>
        </w:rPr>
      </w:pPr>
    </w:p>
    <w:tbl>
      <w:tblPr>
        <w:tblW w:w="946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817"/>
        <w:gridCol w:w="6521"/>
        <w:gridCol w:w="2126"/>
      </w:tblGrid>
      <w:tr w:rsidR="00507E09" w:rsidRPr="00051DB8" w14:paraId="15AD545F" w14:textId="77777777">
        <w:tc>
          <w:tcPr>
            <w:tcW w:w="817"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8DB3E2" w:themeFill="text2" w:themeFillTint="66"/>
          </w:tcPr>
          <w:p w14:paraId="085795D5" w14:textId="77777777" w:rsidR="00507E09" w:rsidRPr="00051DB8" w:rsidRDefault="00051DB8">
            <w:pPr>
              <w:keepNext/>
              <w:autoSpaceDE w:val="0"/>
              <w:autoSpaceDN w:val="0"/>
              <w:adjustRightInd w:val="0"/>
              <w:spacing w:before="60" w:after="60"/>
              <w:jc w:val="both"/>
              <w:rPr>
                <w:rFonts w:cstheme="minorHAnsi"/>
                <w:b/>
                <w:color w:val="000000"/>
                <w:sz w:val="24"/>
                <w:szCs w:val="24"/>
              </w:rPr>
            </w:pPr>
            <w:r w:rsidRPr="00051DB8">
              <w:rPr>
                <w:rFonts w:cstheme="minorHAnsi"/>
                <w:b/>
                <w:color w:val="000000"/>
                <w:sz w:val="24"/>
                <w:szCs w:val="24"/>
              </w:rPr>
              <w:t>2.4</w:t>
            </w:r>
          </w:p>
        </w:tc>
        <w:tc>
          <w:tcPr>
            <w:tcW w:w="6521"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8DB3E2" w:themeFill="text2" w:themeFillTint="66"/>
          </w:tcPr>
          <w:p w14:paraId="231BBAB0" w14:textId="77777777" w:rsidR="00507E09" w:rsidRPr="00051DB8" w:rsidRDefault="00051DB8">
            <w:pPr>
              <w:keepNext/>
              <w:autoSpaceDE w:val="0"/>
              <w:autoSpaceDN w:val="0"/>
              <w:adjustRightInd w:val="0"/>
              <w:spacing w:before="60" w:after="60"/>
              <w:jc w:val="both"/>
              <w:rPr>
                <w:rFonts w:cstheme="minorHAnsi"/>
                <w:b/>
                <w:color w:val="000000"/>
                <w:sz w:val="24"/>
                <w:szCs w:val="24"/>
              </w:rPr>
            </w:pPr>
            <w:r w:rsidRPr="00051DB8">
              <w:rPr>
                <w:rFonts w:cstheme="minorHAnsi"/>
                <w:b/>
                <w:color w:val="000000"/>
                <w:sz w:val="24"/>
                <w:szCs w:val="24"/>
              </w:rPr>
              <w:t>Gesamtausgaben des Projekts</w:t>
            </w:r>
          </w:p>
        </w:tc>
        <w:tc>
          <w:tcPr>
            <w:tcW w:w="2126" w:type="dxa"/>
            <w:tcBorders>
              <w:top w:val="single" w:sz="4" w:space="0" w:color="FFFFFF" w:themeColor="background1"/>
              <w:left w:val="single" w:sz="4" w:space="0" w:color="FFFFFF" w:themeColor="background1"/>
              <w:bottom w:val="single" w:sz="4" w:space="0" w:color="FFFFFF" w:themeColor="background1"/>
              <w:right w:val="single" w:sz="4" w:space="0" w:color="8DB3E2" w:themeColor="text2" w:themeTint="66"/>
            </w:tcBorders>
            <w:shd w:val="clear" w:color="auto" w:fill="8DB3E2" w:themeFill="text2" w:themeFillTint="66"/>
          </w:tcPr>
          <w:p w14:paraId="79D5AF27" w14:textId="77777777" w:rsidR="00507E09" w:rsidRPr="00051DB8" w:rsidRDefault="00051DB8">
            <w:pPr>
              <w:keepNext/>
              <w:autoSpaceDE w:val="0"/>
              <w:autoSpaceDN w:val="0"/>
              <w:adjustRightInd w:val="0"/>
              <w:spacing w:before="60" w:after="60"/>
              <w:jc w:val="right"/>
              <w:rPr>
                <w:rFonts w:cstheme="minorHAnsi"/>
                <w:b/>
                <w:color w:val="000000"/>
                <w:sz w:val="24"/>
                <w:szCs w:val="24"/>
              </w:rPr>
            </w:pPr>
            <w:r w:rsidRPr="00051DB8">
              <w:rPr>
                <w:rFonts w:cstheme="minorHAnsi"/>
                <w:b/>
                <w:color w:val="000000"/>
                <w:sz w:val="24"/>
                <w:szCs w:val="24"/>
              </w:rPr>
              <w:t>€</w:t>
            </w:r>
          </w:p>
        </w:tc>
      </w:tr>
      <w:tr w:rsidR="00507E09" w:rsidRPr="00051DB8" w14:paraId="2999E9FA" w14:textId="77777777">
        <w:tc>
          <w:tcPr>
            <w:tcW w:w="817" w:type="dxa"/>
            <w:tcBorders>
              <w:top w:val="single" w:sz="4" w:space="0" w:color="FFFFFF" w:themeColor="background1"/>
              <w:left w:val="nil"/>
              <w:bottom w:val="single" w:sz="4" w:space="0" w:color="8DB3E2" w:themeColor="text2" w:themeTint="66"/>
              <w:right w:val="nil"/>
            </w:tcBorders>
          </w:tcPr>
          <w:p w14:paraId="358A74E3" w14:textId="77777777" w:rsidR="00507E09" w:rsidRPr="00051DB8" w:rsidRDefault="00051DB8">
            <w:pPr>
              <w:keepNext/>
              <w:autoSpaceDE w:val="0"/>
              <w:autoSpaceDN w:val="0"/>
              <w:adjustRightInd w:val="0"/>
              <w:spacing w:before="60" w:after="60"/>
              <w:jc w:val="both"/>
              <w:rPr>
                <w:rFonts w:cstheme="minorHAnsi"/>
                <w:color w:val="000000"/>
                <w:sz w:val="24"/>
                <w:szCs w:val="24"/>
              </w:rPr>
            </w:pPr>
            <w:r w:rsidRPr="00051DB8">
              <w:rPr>
                <w:rFonts w:cstheme="minorHAnsi"/>
                <w:color w:val="000000"/>
                <w:sz w:val="24"/>
                <w:szCs w:val="24"/>
              </w:rPr>
              <w:t>2.1</w:t>
            </w:r>
          </w:p>
        </w:tc>
        <w:tc>
          <w:tcPr>
            <w:tcW w:w="6521" w:type="dxa"/>
            <w:tcBorders>
              <w:top w:val="single" w:sz="4" w:space="0" w:color="FFFFFF" w:themeColor="background1"/>
              <w:left w:val="nil"/>
              <w:bottom w:val="single" w:sz="4" w:space="0" w:color="8DB3E2" w:themeColor="text2" w:themeTint="66"/>
              <w:right w:val="nil"/>
            </w:tcBorders>
          </w:tcPr>
          <w:p w14:paraId="1BB30108" w14:textId="77777777" w:rsidR="00507E09" w:rsidRPr="00051DB8" w:rsidRDefault="00051DB8">
            <w:pPr>
              <w:keepNext/>
              <w:autoSpaceDE w:val="0"/>
              <w:autoSpaceDN w:val="0"/>
              <w:adjustRightInd w:val="0"/>
              <w:spacing w:before="60" w:after="60"/>
              <w:jc w:val="both"/>
              <w:rPr>
                <w:rFonts w:cstheme="minorHAnsi"/>
                <w:color w:val="000000"/>
                <w:sz w:val="24"/>
                <w:szCs w:val="24"/>
              </w:rPr>
            </w:pPr>
            <w:r w:rsidRPr="00051DB8">
              <w:rPr>
                <w:rFonts w:cstheme="minorHAnsi"/>
                <w:color w:val="000000"/>
                <w:sz w:val="24"/>
                <w:szCs w:val="24"/>
              </w:rPr>
              <w:t>Summe der Personalausgaben</w:t>
            </w:r>
          </w:p>
        </w:tc>
        <w:tc>
          <w:tcPr>
            <w:tcW w:w="2126" w:type="dxa"/>
            <w:tcBorders>
              <w:top w:val="single" w:sz="4" w:space="0" w:color="FFFFFF" w:themeColor="background1"/>
              <w:left w:val="nil"/>
              <w:bottom w:val="single" w:sz="4" w:space="0" w:color="FFFFFF" w:themeColor="background1"/>
              <w:right w:val="nil"/>
            </w:tcBorders>
            <w:shd w:val="clear" w:color="auto" w:fill="C6D9F1" w:themeFill="text2" w:themeFillTint="33"/>
          </w:tcPr>
          <w:p w14:paraId="3D3B5E35" w14:textId="77777777" w:rsidR="00507E09" w:rsidRPr="00051DB8" w:rsidRDefault="00507E09">
            <w:pPr>
              <w:keepNext/>
              <w:autoSpaceDE w:val="0"/>
              <w:autoSpaceDN w:val="0"/>
              <w:adjustRightInd w:val="0"/>
              <w:spacing w:before="60" w:after="60"/>
              <w:jc w:val="right"/>
              <w:rPr>
                <w:rFonts w:cstheme="minorHAnsi"/>
                <w:color w:val="000000"/>
                <w:sz w:val="24"/>
                <w:szCs w:val="24"/>
              </w:rPr>
            </w:pPr>
          </w:p>
        </w:tc>
      </w:tr>
      <w:tr w:rsidR="00507E09" w:rsidRPr="00051DB8" w14:paraId="0052DF3E" w14:textId="77777777">
        <w:tc>
          <w:tcPr>
            <w:tcW w:w="817" w:type="dxa"/>
            <w:tcBorders>
              <w:top w:val="single" w:sz="4" w:space="0" w:color="8DB3E2" w:themeColor="text2" w:themeTint="66"/>
              <w:left w:val="nil"/>
              <w:bottom w:val="single" w:sz="4" w:space="0" w:color="8DB3E2" w:themeColor="text2" w:themeTint="66"/>
              <w:right w:val="nil"/>
            </w:tcBorders>
          </w:tcPr>
          <w:p w14:paraId="10B1E3AE" w14:textId="77777777" w:rsidR="00507E09" w:rsidRPr="00051DB8" w:rsidRDefault="00051DB8">
            <w:pPr>
              <w:keepNext/>
              <w:autoSpaceDE w:val="0"/>
              <w:autoSpaceDN w:val="0"/>
              <w:adjustRightInd w:val="0"/>
              <w:spacing w:before="60" w:after="60"/>
              <w:jc w:val="both"/>
              <w:rPr>
                <w:rFonts w:cstheme="minorHAnsi"/>
                <w:color w:val="000000"/>
                <w:sz w:val="24"/>
                <w:szCs w:val="24"/>
              </w:rPr>
            </w:pPr>
            <w:r w:rsidRPr="00051DB8">
              <w:rPr>
                <w:rFonts w:cstheme="minorHAnsi"/>
                <w:color w:val="000000"/>
                <w:sz w:val="24"/>
                <w:szCs w:val="24"/>
              </w:rPr>
              <w:t>2.2</w:t>
            </w:r>
          </w:p>
        </w:tc>
        <w:tc>
          <w:tcPr>
            <w:tcW w:w="6521" w:type="dxa"/>
            <w:tcBorders>
              <w:top w:val="single" w:sz="4" w:space="0" w:color="8DB3E2" w:themeColor="text2" w:themeTint="66"/>
              <w:left w:val="nil"/>
              <w:bottom w:val="single" w:sz="4" w:space="0" w:color="8DB3E2" w:themeColor="text2" w:themeTint="66"/>
              <w:right w:val="nil"/>
            </w:tcBorders>
          </w:tcPr>
          <w:p w14:paraId="1378451C" w14:textId="77777777" w:rsidR="00507E09" w:rsidRPr="00051DB8" w:rsidRDefault="00051DB8">
            <w:pPr>
              <w:keepNext/>
              <w:autoSpaceDE w:val="0"/>
              <w:autoSpaceDN w:val="0"/>
              <w:adjustRightInd w:val="0"/>
              <w:spacing w:before="60" w:after="60"/>
              <w:jc w:val="both"/>
              <w:rPr>
                <w:rFonts w:cstheme="minorHAnsi"/>
                <w:color w:val="000000"/>
                <w:sz w:val="24"/>
                <w:szCs w:val="24"/>
              </w:rPr>
            </w:pPr>
            <w:r w:rsidRPr="00051DB8">
              <w:rPr>
                <w:rFonts w:cstheme="minorHAnsi"/>
                <w:color w:val="000000"/>
                <w:sz w:val="24"/>
                <w:szCs w:val="24"/>
              </w:rPr>
              <w:t>Summe der Sachausgaben</w:t>
            </w:r>
          </w:p>
        </w:tc>
        <w:tc>
          <w:tcPr>
            <w:tcW w:w="2126" w:type="dxa"/>
            <w:tcBorders>
              <w:top w:val="single" w:sz="4" w:space="0" w:color="FFFFFF" w:themeColor="background1"/>
              <w:left w:val="nil"/>
              <w:bottom w:val="single" w:sz="4" w:space="0" w:color="FFFFFF" w:themeColor="background1"/>
              <w:right w:val="nil"/>
            </w:tcBorders>
            <w:shd w:val="clear" w:color="auto" w:fill="C6D9F1" w:themeFill="text2" w:themeFillTint="33"/>
          </w:tcPr>
          <w:p w14:paraId="07FFEDCF" w14:textId="77777777" w:rsidR="00507E09" w:rsidRPr="00051DB8" w:rsidRDefault="00507E09">
            <w:pPr>
              <w:keepNext/>
              <w:autoSpaceDE w:val="0"/>
              <w:autoSpaceDN w:val="0"/>
              <w:adjustRightInd w:val="0"/>
              <w:spacing w:before="60" w:after="60"/>
              <w:jc w:val="right"/>
              <w:rPr>
                <w:rFonts w:cstheme="minorHAnsi"/>
                <w:color w:val="000000"/>
                <w:sz w:val="24"/>
                <w:szCs w:val="24"/>
              </w:rPr>
            </w:pPr>
          </w:p>
        </w:tc>
      </w:tr>
      <w:tr w:rsidR="00507E09" w:rsidRPr="00051DB8" w14:paraId="2C4DBAEB" w14:textId="77777777">
        <w:tc>
          <w:tcPr>
            <w:tcW w:w="817" w:type="dxa"/>
            <w:tcBorders>
              <w:top w:val="single" w:sz="4" w:space="0" w:color="8DB3E2" w:themeColor="text2" w:themeTint="66"/>
              <w:left w:val="nil"/>
              <w:bottom w:val="single" w:sz="4" w:space="0" w:color="8DB3E2" w:themeColor="text2" w:themeTint="66"/>
              <w:right w:val="nil"/>
            </w:tcBorders>
          </w:tcPr>
          <w:p w14:paraId="064AF41E" w14:textId="77777777" w:rsidR="00507E09" w:rsidRPr="00051DB8" w:rsidRDefault="00051DB8">
            <w:pPr>
              <w:keepNext/>
              <w:autoSpaceDE w:val="0"/>
              <w:autoSpaceDN w:val="0"/>
              <w:adjustRightInd w:val="0"/>
              <w:spacing w:before="60" w:after="60"/>
              <w:jc w:val="both"/>
              <w:rPr>
                <w:rFonts w:cstheme="minorHAnsi"/>
                <w:color w:val="000000"/>
                <w:sz w:val="24"/>
                <w:szCs w:val="24"/>
              </w:rPr>
            </w:pPr>
            <w:r w:rsidRPr="00051DB8">
              <w:rPr>
                <w:rFonts w:cstheme="minorHAnsi"/>
                <w:color w:val="000000"/>
                <w:sz w:val="24"/>
                <w:szCs w:val="24"/>
              </w:rPr>
              <w:t>2.3</w:t>
            </w:r>
          </w:p>
        </w:tc>
        <w:tc>
          <w:tcPr>
            <w:tcW w:w="6521" w:type="dxa"/>
            <w:tcBorders>
              <w:top w:val="single" w:sz="4" w:space="0" w:color="8DB3E2" w:themeColor="text2" w:themeTint="66"/>
              <w:left w:val="nil"/>
              <w:bottom w:val="single" w:sz="4" w:space="0" w:color="8DB3E2" w:themeColor="text2" w:themeTint="66"/>
              <w:right w:val="nil"/>
            </w:tcBorders>
          </w:tcPr>
          <w:p w14:paraId="0483C4EC" w14:textId="77777777" w:rsidR="00507E09" w:rsidRPr="00051DB8" w:rsidRDefault="00051DB8">
            <w:pPr>
              <w:keepNext/>
              <w:autoSpaceDE w:val="0"/>
              <w:autoSpaceDN w:val="0"/>
              <w:adjustRightInd w:val="0"/>
              <w:spacing w:before="60" w:after="60"/>
              <w:jc w:val="both"/>
              <w:rPr>
                <w:rFonts w:cstheme="minorHAnsi"/>
                <w:color w:val="000000"/>
                <w:sz w:val="24"/>
                <w:szCs w:val="24"/>
              </w:rPr>
            </w:pPr>
            <w:r w:rsidRPr="00051DB8">
              <w:rPr>
                <w:rFonts w:cstheme="minorHAnsi"/>
                <w:color w:val="000000"/>
                <w:sz w:val="24"/>
                <w:szCs w:val="24"/>
              </w:rPr>
              <w:t>Summe der Investitionen</w:t>
            </w:r>
          </w:p>
        </w:tc>
        <w:tc>
          <w:tcPr>
            <w:tcW w:w="2126" w:type="dxa"/>
            <w:tcBorders>
              <w:top w:val="single" w:sz="4" w:space="0" w:color="FFFFFF" w:themeColor="background1"/>
              <w:left w:val="nil"/>
              <w:bottom w:val="single" w:sz="4" w:space="0" w:color="FFFFFF" w:themeColor="background1"/>
              <w:right w:val="nil"/>
            </w:tcBorders>
            <w:shd w:val="clear" w:color="auto" w:fill="C6D9F1" w:themeFill="text2" w:themeFillTint="33"/>
          </w:tcPr>
          <w:p w14:paraId="4E263F0D" w14:textId="77777777" w:rsidR="00507E09" w:rsidRPr="00051DB8" w:rsidRDefault="00507E09">
            <w:pPr>
              <w:keepNext/>
              <w:autoSpaceDE w:val="0"/>
              <w:autoSpaceDN w:val="0"/>
              <w:adjustRightInd w:val="0"/>
              <w:spacing w:before="60" w:after="60"/>
              <w:jc w:val="right"/>
              <w:rPr>
                <w:rFonts w:cstheme="minorHAnsi"/>
                <w:color w:val="000000"/>
                <w:sz w:val="24"/>
                <w:szCs w:val="24"/>
              </w:rPr>
            </w:pPr>
          </w:p>
        </w:tc>
      </w:tr>
      <w:tr w:rsidR="00507E09" w:rsidRPr="00051DB8" w14:paraId="5AF53C0F" w14:textId="77777777">
        <w:tc>
          <w:tcPr>
            <w:tcW w:w="817" w:type="dxa"/>
            <w:tcBorders>
              <w:top w:val="single" w:sz="12" w:space="0" w:color="8DB3E2" w:themeColor="text2" w:themeTint="66"/>
              <w:left w:val="nil"/>
              <w:bottom w:val="single" w:sz="4" w:space="0" w:color="8DB3E2" w:themeColor="text2" w:themeTint="66"/>
              <w:right w:val="nil"/>
            </w:tcBorders>
          </w:tcPr>
          <w:p w14:paraId="3D08A35C" w14:textId="77777777" w:rsidR="00507E09" w:rsidRPr="00051DB8" w:rsidRDefault="00051DB8">
            <w:pPr>
              <w:keepNext/>
              <w:autoSpaceDE w:val="0"/>
              <w:autoSpaceDN w:val="0"/>
              <w:adjustRightInd w:val="0"/>
              <w:spacing w:before="60" w:after="60"/>
              <w:jc w:val="both"/>
              <w:rPr>
                <w:rFonts w:cstheme="minorHAnsi"/>
                <w:b/>
                <w:color w:val="000000"/>
                <w:sz w:val="24"/>
                <w:szCs w:val="24"/>
              </w:rPr>
            </w:pPr>
            <w:r w:rsidRPr="00051DB8">
              <w:rPr>
                <w:rFonts w:cstheme="minorHAnsi"/>
                <w:b/>
                <w:color w:val="000000"/>
                <w:sz w:val="24"/>
                <w:szCs w:val="24"/>
              </w:rPr>
              <w:t>2.4</w:t>
            </w:r>
          </w:p>
        </w:tc>
        <w:tc>
          <w:tcPr>
            <w:tcW w:w="6521" w:type="dxa"/>
            <w:tcBorders>
              <w:top w:val="single" w:sz="12" w:space="0" w:color="8DB3E2" w:themeColor="text2" w:themeTint="66"/>
              <w:left w:val="nil"/>
              <w:bottom w:val="single" w:sz="4" w:space="0" w:color="8DB3E2" w:themeColor="text2" w:themeTint="66"/>
              <w:right w:val="nil"/>
            </w:tcBorders>
          </w:tcPr>
          <w:p w14:paraId="0F6FE009" w14:textId="77777777" w:rsidR="00507E09" w:rsidRPr="00051DB8" w:rsidRDefault="00051DB8">
            <w:pPr>
              <w:keepNext/>
              <w:autoSpaceDE w:val="0"/>
              <w:autoSpaceDN w:val="0"/>
              <w:adjustRightInd w:val="0"/>
              <w:spacing w:before="60" w:after="60"/>
              <w:jc w:val="both"/>
              <w:rPr>
                <w:rFonts w:cstheme="minorHAnsi"/>
                <w:b/>
                <w:color w:val="000000"/>
                <w:sz w:val="24"/>
                <w:szCs w:val="24"/>
              </w:rPr>
            </w:pPr>
            <w:r w:rsidRPr="00051DB8">
              <w:rPr>
                <w:rFonts w:cstheme="minorHAnsi"/>
                <w:b/>
                <w:color w:val="000000"/>
                <w:sz w:val="24"/>
                <w:szCs w:val="24"/>
              </w:rPr>
              <w:t>Gesamtsumme der Ausgaben des Projekts</w:t>
            </w:r>
          </w:p>
        </w:tc>
        <w:tc>
          <w:tcPr>
            <w:tcW w:w="2126" w:type="dxa"/>
            <w:tcBorders>
              <w:top w:val="single" w:sz="12" w:space="0" w:color="FFFFFF" w:themeColor="background1"/>
              <w:left w:val="nil"/>
              <w:bottom w:val="single" w:sz="4" w:space="0" w:color="C6D9F1" w:themeColor="text2" w:themeTint="33"/>
              <w:right w:val="nil"/>
            </w:tcBorders>
            <w:shd w:val="clear" w:color="auto" w:fill="C6D9F1" w:themeFill="text2" w:themeFillTint="33"/>
          </w:tcPr>
          <w:p w14:paraId="51F2640E" w14:textId="77777777" w:rsidR="00507E09" w:rsidRPr="00051DB8" w:rsidRDefault="00051DB8">
            <w:pPr>
              <w:keepNext/>
              <w:autoSpaceDE w:val="0"/>
              <w:autoSpaceDN w:val="0"/>
              <w:adjustRightInd w:val="0"/>
              <w:spacing w:before="60" w:after="60"/>
              <w:jc w:val="right"/>
              <w:rPr>
                <w:rFonts w:cstheme="minorHAnsi"/>
                <w:b/>
                <w:color w:val="000000"/>
                <w:sz w:val="24"/>
                <w:szCs w:val="24"/>
              </w:rPr>
            </w:pPr>
            <w:r w:rsidRPr="00051DB8">
              <w:rPr>
                <w:rFonts w:cstheme="minorHAnsi"/>
                <w:b/>
                <w:color w:val="000000"/>
                <w:sz w:val="24"/>
                <w:szCs w:val="24"/>
              </w:rPr>
              <w:fldChar w:fldCharType="begin"/>
            </w:r>
            <w:r w:rsidRPr="00051DB8">
              <w:rPr>
                <w:rFonts w:cstheme="minorHAnsi"/>
                <w:b/>
                <w:color w:val="000000"/>
                <w:sz w:val="24"/>
                <w:szCs w:val="24"/>
              </w:rPr>
              <w:instrText xml:space="preserve"> =SUM(C1:C20) \# "0,00" </w:instrText>
            </w:r>
            <w:r w:rsidRPr="00051DB8">
              <w:rPr>
                <w:rFonts w:cstheme="minorHAnsi"/>
                <w:b/>
                <w:color w:val="000000"/>
                <w:sz w:val="24"/>
                <w:szCs w:val="24"/>
              </w:rPr>
              <w:fldChar w:fldCharType="separate"/>
            </w:r>
            <w:r w:rsidRPr="00051DB8">
              <w:rPr>
                <w:rFonts w:cstheme="minorHAnsi"/>
                <w:b/>
                <w:noProof/>
                <w:color w:val="000000"/>
                <w:sz w:val="24"/>
                <w:szCs w:val="24"/>
              </w:rPr>
              <w:t>0,00</w:t>
            </w:r>
            <w:r w:rsidRPr="00051DB8">
              <w:rPr>
                <w:rFonts w:cstheme="minorHAnsi"/>
                <w:b/>
                <w:color w:val="000000"/>
                <w:sz w:val="24"/>
                <w:szCs w:val="24"/>
              </w:rPr>
              <w:fldChar w:fldCharType="end"/>
            </w:r>
          </w:p>
        </w:tc>
      </w:tr>
    </w:tbl>
    <w:p w14:paraId="0D0DF686" w14:textId="77777777" w:rsidR="00507E09" w:rsidRPr="00051DB8" w:rsidRDefault="00507E09">
      <w:pPr>
        <w:autoSpaceDE w:val="0"/>
        <w:autoSpaceDN w:val="0"/>
        <w:adjustRightInd w:val="0"/>
        <w:spacing w:after="120" w:line="360" w:lineRule="auto"/>
        <w:jc w:val="both"/>
        <w:rPr>
          <w:rFonts w:cstheme="minorHAnsi"/>
          <w:color w:val="000000"/>
          <w:sz w:val="24"/>
          <w:szCs w:val="24"/>
        </w:rPr>
      </w:pPr>
    </w:p>
    <w:tbl>
      <w:tblPr>
        <w:tblW w:w="946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828"/>
        <w:gridCol w:w="6510"/>
        <w:gridCol w:w="2126"/>
      </w:tblGrid>
      <w:tr w:rsidR="00507E09" w:rsidRPr="00051DB8" w14:paraId="12B1A4EE" w14:textId="77777777">
        <w:tc>
          <w:tcPr>
            <w:tcW w:w="828"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8DB3E2" w:themeFill="text2" w:themeFillTint="66"/>
          </w:tcPr>
          <w:p w14:paraId="6BB73BCF" w14:textId="77777777" w:rsidR="00507E09" w:rsidRPr="00051DB8" w:rsidRDefault="00051DB8">
            <w:pPr>
              <w:keepNext/>
              <w:autoSpaceDE w:val="0"/>
              <w:autoSpaceDN w:val="0"/>
              <w:adjustRightInd w:val="0"/>
              <w:spacing w:before="60" w:after="60"/>
              <w:jc w:val="both"/>
              <w:rPr>
                <w:rFonts w:cstheme="minorHAnsi"/>
                <w:b/>
                <w:color w:val="000000"/>
                <w:sz w:val="24"/>
                <w:szCs w:val="24"/>
              </w:rPr>
            </w:pPr>
            <w:r w:rsidRPr="00051DB8">
              <w:rPr>
                <w:rFonts w:cstheme="minorHAnsi"/>
                <w:b/>
                <w:color w:val="000000"/>
                <w:sz w:val="24"/>
                <w:szCs w:val="24"/>
              </w:rPr>
              <w:t>2.5</w:t>
            </w:r>
          </w:p>
        </w:tc>
        <w:tc>
          <w:tcPr>
            <w:tcW w:w="6510"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8DB3E2" w:themeFill="text2" w:themeFillTint="66"/>
          </w:tcPr>
          <w:p w14:paraId="6F7E58D3" w14:textId="77777777" w:rsidR="00507E09" w:rsidRPr="00051DB8" w:rsidRDefault="00051DB8">
            <w:pPr>
              <w:keepNext/>
              <w:autoSpaceDE w:val="0"/>
              <w:autoSpaceDN w:val="0"/>
              <w:adjustRightInd w:val="0"/>
              <w:spacing w:before="60" w:after="60"/>
              <w:jc w:val="both"/>
              <w:rPr>
                <w:rFonts w:cstheme="minorHAnsi"/>
                <w:b/>
                <w:color w:val="000000"/>
                <w:sz w:val="24"/>
                <w:szCs w:val="24"/>
              </w:rPr>
            </w:pPr>
            <w:r w:rsidRPr="00051DB8">
              <w:rPr>
                <w:rFonts w:cstheme="minorHAnsi"/>
                <w:b/>
                <w:color w:val="000000"/>
                <w:sz w:val="24"/>
                <w:szCs w:val="24"/>
              </w:rPr>
              <w:t>Finanzierung der Ausgaben</w:t>
            </w:r>
          </w:p>
        </w:tc>
        <w:tc>
          <w:tcPr>
            <w:tcW w:w="2126" w:type="dxa"/>
            <w:tcBorders>
              <w:top w:val="single" w:sz="4" w:space="0" w:color="FFFFFF" w:themeColor="background1"/>
              <w:left w:val="single" w:sz="4" w:space="0" w:color="FFFFFF" w:themeColor="background1"/>
              <w:bottom w:val="single" w:sz="4" w:space="0" w:color="FFFFFF" w:themeColor="background1"/>
              <w:right w:val="single" w:sz="4" w:space="0" w:color="8DB3E2" w:themeColor="text2" w:themeTint="66"/>
            </w:tcBorders>
            <w:shd w:val="clear" w:color="auto" w:fill="8DB3E2" w:themeFill="text2" w:themeFillTint="66"/>
          </w:tcPr>
          <w:p w14:paraId="5D2294C1" w14:textId="77777777" w:rsidR="00507E09" w:rsidRPr="00051DB8" w:rsidRDefault="00051DB8">
            <w:pPr>
              <w:keepNext/>
              <w:autoSpaceDE w:val="0"/>
              <w:autoSpaceDN w:val="0"/>
              <w:adjustRightInd w:val="0"/>
              <w:spacing w:before="60" w:after="60"/>
              <w:jc w:val="right"/>
              <w:rPr>
                <w:rFonts w:cstheme="minorHAnsi"/>
                <w:b/>
                <w:color w:val="000000"/>
                <w:sz w:val="24"/>
                <w:szCs w:val="24"/>
              </w:rPr>
            </w:pPr>
            <w:r w:rsidRPr="00051DB8">
              <w:rPr>
                <w:rFonts w:cstheme="minorHAnsi"/>
                <w:b/>
                <w:color w:val="000000"/>
                <w:sz w:val="24"/>
                <w:szCs w:val="24"/>
              </w:rPr>
              <w:t>€</w:t>
            </w:r>
          </w:p>
        </w:tc>
      </w:tr>
      <w:tr w:rsidR="00507E09" w:rsidRPr="00051DB8" w14:paraId="3C75F7BD" w14:textId="77777777">
        <w:tc>
          <w:tcPr>
            <w:tcW w:w="828" w:type="dxa"/>
            <w:tcBorders>
              <w:top w:val="single" w:sz="4" w:space="0" w:color="FFFFFF" w:themeColor="background1"/>
              <w:left w:val="nil"/>
              <w:bottom w:val="single" w:sz="4" w:space="0" w:color="8DB3E2" w:themeColor="text2" w:themeTint="66"/>
              <w:right w:val="nil"/>
            </w:tcBorders>
          </w:tcPr>
          <w:p w14:paraId="4410F8C1" w14:textId="77777777" w:rsidR="00507E09" w:rsidRPr="00051DB8" w:rsidRDefault="00051DB8">
            <w:pPr>
              <w:keepNext/>
              <w:autoSpaceDE w:val="0"/>
              <w:autoSpaceDN w:val="0"/>
              <w:adjustRightInd w:val="0"/>
              <w:spacing w:before="60" w:after="60"/>
              <w:jc w:val="both"/>
              <w:rPr>
                <w:rFonts w:cstheme="minorHAnsi"/>
                <w:color w:val="000000"/>
                <w:sz w:val="24"/>
                <w:szCs w:val="24"/>
              </w:rPr>
            </w:pPr>
            <w:r w:rsidRPr="00051DB8">
              <w:rPr>
                <w:rFonts w:cstheme="minorHAnsi"/>
                <w:color w:val="000000"/>
                <w:sz w:val="24"/>
                <w:szCs w:val="24"/>
              </w:rPr>
              <w:t>2.5.1</w:t>
            </w:r>
          </w:p>
        </w:tc>
        <w:tc>
          <w:tcPr>
            <w:tcW w:w="6510" w:type="dxa"/>
            <w:tcBorders>
              <w:top w:val="single" w:sz="4" w:space="0" w:color="FFFFFF" w:themeColor="background1"/>
              <w:left w:val="nil"/>
              <w:bottom w:val="single" w:sz="4" w:space="0" w:color="8DB3E2" w:themeColor="text2" w:themeTint="66"/>
              <w:right w:val="nil"/>
            </w:tcBorders>
          </w:tcPr>
          <w:p w14:paraId="5A23EA17" w14:textId="77777777" w:rsidR="00507E09" w:rsidRPr="00051DB8" w:rsidRDefault="00051DB8">
            <w:pPr>
              <w:keepNext/>
              <w:autoSpaceDE w:val="0"/>
              <w:autoSpaceDN w:val="0"/>
              <w:adjustRightInd w:val="0"/>
              <w:spacing w:before="60" w:after="60"/>
              <w:jc w:val="both"/>
              <w:rPr>
                <w:rFonts w:cstheme="minorHAnsi"/>
                <w:color w:val="000000"/>
                <w:sz w:val="24"/>
                <w:szCs w:val="24"/>
              </w:rPr>
            </w:pPr>
            <w:r w:rsidRPr="00051DB8">
              <w:rPr>
                <w:rFonts w:cstheme="minorHAnsi"/>
                <w:color w:val="000000"/>
                <w:sz w:val="24"/>
                <w:szCs w:val="24"/>
              </w:rPr>
              <w:t>Ggf. zur Verfügung stehende Eigenmittel</w:t>
            </w:r>
          </w:p>
        </w:tc>
        <w:tc>
          <w:tcPr>
            <w:tcW w:w="2126" w:type="dxa"/>
            <w:tcBorders>
              <w:top w:val="single" w:sz="4" w:space="0" w:color="FFFFFF" w:themeColor="background1"/>
              <w:left w:val="nil"/>
              <w:bottom w:val="single" w:sz="4" w:space="0" w:color="FFFFFF" w:themeColor="background1"/>
              <w:right w:val="nil"/>
            </w:tcBorders>
            <w:shd w:val="clear" w:color="auto" w:fill="C6D9F1" w:themeFill="text2" w:themeFillTint="33"/>
          </w:tcPr>
          <w:p w14:paraId="2ED8565D" w14:textId="77777777" w:rsidR="00507E09" w:rsidRPr="00051DB8" w:rsidRDefault="00507E09">
            <w:pPr>
              <w:keepNext/>
              <w:autoSpaceDE w:val="0"/>
              <w:autoSpaceDN w:val="0"/>
              <w:adjustRightInd w:val="0"/>
              <w:spacing w:before="60" w:after="60"/>
              <w:jc w:val="right"/>
              <w:rPr>
                <w:rFonts w:cstheme="minorHAnsi"/>
                <w:color w:val="000000"/>
                <w:sz w:val="24"/>
                <w:szCs w:val="24"/>
              </w:rPr>
            </w:pPr>
          </w:p>
        </w:tc>
      </w:tr>
      <w:tr w:rsidR="00507E09" w:rsidRPr="00051DB8" w14:paraId="408F8E19" w14:textId="77777777">
        <w:tc>
          <w:tcPr>
            <w:tcW w:w="828" w:type="dxa"/>
            <w:tcBorders>
              <w:top w:val="single" w:sz="4" w:space="0" w:color="8DB3E2" w:themeColor="text2" w:themeTint="66"/>
              <w:left w:val="nil"/>
              <w:bottom w:val="single" w:sz="12" w:space="0" w:color="8DB3E2" w:themeColor="text2" w:themeTint="66"/>
              <w:right w:val="nil"/>
            </w:tcBorders>
          </w:tcPr>
          <w:p w14:paraId="14ADF238" w14:textId="77777777" w:rsidR="00507E09" w:rsidRPr="00051DB8" w:rsidRDefault="00051DB8">
            <w:pPr>
              <w:keepNext/>
              <w:autoSpaceDE w:val="0"/>
              <w:autoSpaceDN w:val="0"/>
              <w:adjustRightInd w:val="0"/>
              <w:spacing w:before="60" w:after="60"/>
              <w:jc w:val="both"/>
              <w:rPr>
                <w:rFonts w:cstheme="minorHAnsi"/>
                <w:color w:val="000000"/>
                <w:sz w:val="24"/>
                <w:szCs w:val="24"/>
              </w:rPr>
            </w:pPr>
            <w:r w:rsidRPr="00051DB8">
              <w:rPr>
                <w:rFonts w:cstheme="minorHAnsi"/>
                <w:color w:val="000000"/>
                <w:sz w:val="24"/>
                <w:szCs w:val="24"/>
              </w:rPr>
              <w:t>2.5.2</w:t>
            </w:r>
          </w:p>
        </w:tc>
        <w:tc>
          <w:tcPr>
            <w:tcW w:w="6510" w:type="dxa"/>
            <w:tcBorders>
              <w:top w:val="single" w:sz="4" w:space="0" w:color="8DB3E2" w:themeColor="text2" w:themeTint="66"/>
              <w:left w:val="nil"/>
              <w:bottom w:val="single" w:sz="12" w:space="0" w:color="8DB3E2" w:themeColor="text2" w:themeTint="66"/>
              <w:right w:val="nil"/>
            </w:tcBorders>
          </w:tcPr>
          <w:p w14:paraId="7031F8AD" w14:textId="77777777" w:rsidR="00507E09" w:rsidRPr="00051DB8" w:rsidRDefault="00051DB8">
            <w:pPr>
              <w:keepNext/>
              <w:autoSpaceDE w:val="0"/>
              <w:autoSpaceDN w:val="0"/>
              <w:adjustRightInd w:val="0"/>
              <w:spacing w:before="60" w:after="60"/>
              <w:jc w:val="both"/>
              <w:rPr>
                <w:rFonts w:cstheme="minorHAnsi"/>
                <w:color w:val="000000"/>
                <w:sz w:val="24"/>
                <w:szCs w:val="24"/>
              </w:rPr>
            </w:pPr>
            <w:r w:rsidRPr="00051DB8">
              <w:rPr>
                <w:rFonts w:cstheme="minorHAnsi"/>
                <w:color w:val="000000"/>
                <w:sz w:val="24"/>
                <w:szCs w:val="24"/>
              </w:rPr>
              <w:t>Ggf. sonstige Einnahmen und Mittel Dritter</w:t>
            </w:r>
            <w:r w:rsidRPr="00051DB8">
              <w:rPr>
                <w:rStyle w:val="Funotenzeichen"/>
                <w:rFonts w:cstheme="minorHAnsi"/>
                <w:color w:val="000000"/>
                <w:sz w:val="24"/>
                <w:szCs w:val="24"/>
              </w:rPr>
              <w:footnoteReference w:id="10"/>
            </w:r>
          </w:p>
        </w:tc>
        <w:tc>
          <w:tcPr>
            <w:tcW w:w="2126" w:type="dxa"/>
            <w:tcBorders>
              <w:top w:val="single" w:sz="4" w:space="0" w:color="FFFFFF" w:themeColor="background1"/>
              <w:left w:val="nil"/>
              <w:bottom w:val="single" w:sz="12" w:space="0" w:color="FFFFFF" w:themeColor="background1"/>
              <w:right w:val="nil"/>
            </w:tcBorders>
            <w:shd w:val="clear" w:color="auto" w:fill="C6D9F1" w:themeFill="text2" w:themeFillTint="33"/>
          </w:tcPr>
          <w:p w14:paraId="481DF6BD" w14:textId="77777777" w:rsidR="00507E09" w:rsidRPr="00051DB8" w:rsidRDefault="00507E09">
            <w:pPr>
              <w:keepNext/>
              <w:autoSpaceDE w:val="0"/>
              <w:autoSpaceDN w:val="0"/>
              <w:adjustRightInd w:val="0"/>
              <w:spacing w:before="60" w:after="60"/>
              <w:jc w:val="right"/>
              <w:rPr>
                <w:rFonts w:cstheme="minorHAnsi"/>
                <w:color w:val="000000"/>
                <w:sz w:val="24"/>
                <w:szCs w:val="24"/>
              </w:rPr>
            </w:pPr>
          </w:p>
        </w:tc>
      </w:tr>
      <w:tr w:rsidR="00507E09" w:rsidRPr="00051DB8" w14:paraId="646642E9" w14:textId="77777777">
        <w:tc>
          <w:tcPr>
            <w:tcW w:w="828" w:type="dxa"/>
            <w:tcBorders>
              <w:top w:val="single" w:sz="12" w:space="0" w:color="8DB3E2" w:themeColor="text2" w:themeTint="66"/>
              <w:left w:val="nil"/>
              <w:bottom w:val="single" w:sz="4" w:space="0" w:color="8DB3E2" w:themeColor="text2" w:themeTint="66"/>
              <w:right w:val="nil"/>
            </w:tcBorders>
          </w:tcPr>
          <w:p w14:paraId="5E4B1BF6" w14:textId="77777777" w:rsidR="00507E09" w:rsidRPr="00051DB8" w:rsidRDefault="00051DB8">
            <w:pPr>
              <w:keepNext/>
              <w:autoSpaceDE w:val="0"/>
              <w:autoSpaceDN w:val="0"/>
              <w:adjustRightInd w:val="0"/>
              <w:spacing w:before="60" w:after="60"/>
              <w:jc w:val="both"/>
              <w:rPr>
                <w:rFonts w:cstheme="minorHAnsi"/>
                <w:b/>
                <w:color w:val="000000"/>
                <w:sz w:val="24"/>
                <w:szCs w:val="24"/>
              </w:rPr>
            </w:pPr>
            <w:r w:rsidRPr="00051DB8">
              <w:rPr>
                <w:rFonts w:cstheme="minorHAnsi"/>
                <w:b/>
                <w:color w:val="000000"/>
                <w:sz w:val="24"/>
                <w:szCs w:val="24"/>
              </w:rPr>
              <w:t>2.5</w:t>
            </w:r>
          </w:p>
        </w:tc>
        <w:tc>
          <w:tcPr>
            <w:tcW w:w="6510" w:type="dxa"/>
            <w:tcBorders>
              <w:top w:val="single" w:sz="12" w:space="0" w:color="8DB3E2" w:themeColor="text2" w:themeTint="66"/>
              <w:left w:val="nil"/>
              <w:bottom w:val="single" w:sz="4" w:space="0" w:color="8DB3E2" w:themeColor="text2" w:themeTint="66"/>
              <w:right w:val="nil"/>
            </w:tcBorders>
          </w:tcPr>
          <w:p w14:paraId="027CA621" w14:textId="77777777" w:rsidR="00507E09" w:rsidRPr="00051DB8" w:rsidRDefault="00051DB8">
            <w:pPr>
              <w:keepNext/>
              <w:autoSpaceDE w:val="0"/>
              <w:autoSpaceDN w:val="0"/>
              <w:adjustRightInd w:val="0"/>
              <w:spacing w:before="60" w:after="60"/>
              <w:jc w:val="both"/>
              <w:rPr>
                <w:rFonts w:cstheme="minorHAnsi"/>
                <w:b/>
                <w:color w:val="000000"/>
                <w:sz w:val="24"/>
                <w:szCs w:val="24"/>
              </w:rPr>
            </w:pPr>
            <w:r w:rsidRPr="00051DB8">
              <w:rPr>
                <w:rFonts w:cstheme="minorHAnsi"/>
                <w:b/>
                <w:color w:val="000000"/>
                <w:sz w:val="24"/>
                <w:szCs w:val="24"/>
              </w:rPr>
              <w:t>Beantragte Fördersumme</w:t>
            </w:r>
          </w:p>
        </w:tc>
        <w:tc>
          <w:tcPr>
            <w:tcW w:w="2126" w:type="dxa"/>
            <w:tcBorders>
              <w:top w:val="single" w:sz="12" w:space="0" w:color="FFFFFF" w:themeColor="background1"/>
              <w:left w:val="nil"/>
              <w:bottom w:val="single" w:sz="4" w:space="0" w:color="C6D9F1" w:themeColor="text2" w:themeTint="33"/>
              <w:right w:val="nil"/>
            </w:tcBorders>
            <w:shd w:val="clear" w:color="auto" w:fill="C6D9F1" w:themeFill="text2" w:themeFillTint="33"/>
          </w:tcPr>
          <w:p w14:paraId="02FDF9D6" w14:textId="77777777" w:rsidR="00507E09" w:rsidRPr="00051DB8" w:rsidRDefault="00051DB8">
            <w:pPr>
              <w:keepNext/>
              <w:autoSpaceDE w:val="0"/>
              <w:autoSpaceDN w:val="0"/>
              <w:adjustRightInd w:val="0"/>
              <w:spacing w:before="60" w:after="60"/>
              <w:jc w:val="right"/>
              <w:rPr>
                <w:rFonts w:cstheme="minorHAnsi"/>
                <w:b/>
                <w:color w:val="000000"/>
                <w:sz w:val="24"/>
                <w:szCs w:val="24"/>
              </w:rPr>
            </w:pPr>
            <w:r w:rsidRPr="00051DB8">
              <w:rPr>
                <w:rFonts w:cstheme="minorHAnsi"/>
                <w:b/>
                <w:color w:val="000000"/>
                <w:sz w:val="24"/>
                <w:szCs w:val="24"/>
              </w:rPr>
              <w:fldChar w:fldCharType="begin"/>
            </w:r>
            <w:r w:rsidRPr="00051DB8">
              <w:rPr>
                <w:rFonts w:cstheme="minorHAnsi"/>
                <w:b/>
                <w:color w:val="000000"/>
                <w:sz w:val="24"/>
                <w:szCs w:val="24"/>
              </w:rPr>
              <w:instrText xml:space="preserve"> =SUM(C1:C20) \# "0,00" </w:instrText>
            </w:r>
            <w:r w:rsidRPr="00051DB8">
              <w:rPr>
                <w:rFonts w:cstheme="minorHAnsi"/>
                <w:b/>
                <w:color w:val="000000"/>
                <w:sz w:val="24"/>
                <w:szCs w:val="24"/>
              </w:rPr>
              <w:fldChar w:fldCharType="separate"/>
            </w:r>
            <w:r w:rsidRPr="00051DB8">
              <w:rPr>
                <w:rFonts w:cstheme="minorHAnsi"/>
                <w:b/>
                <w:noProof/>
                <w:color w:val="000000"/>
                <w:sz w:val="24"/>
                <w:szCs w:val="24"/>
              </w:rPr>
              <w:t>0,00</w:t>
            </w:r>
            <w:r w:rsidRPr="00051DB8">
              <w:rPr>
                <w:rFonts w:cstheme="minorHAnsi"/>
                <w:b/>
                <w:color w:val="000000"/>
                <w:sz w:val="24"/>
                <w:szCs w:val="24"/>
              </w:rPr>
              <w:fldChar w:fldCharType="end"/>
            </w:r>
          </w:p>
        </w:tc>
      </w:tr>
    </w:tbl>
    <w:p w14:paraId="4221D003" w14:textId="77777777" w:rsidR="00507E09" w:rsidRPr="00051DB8" w:rsidRDefault="00507E09">
      <w:pPr>
        <w:pStyle w:val="berschriftb"/>
        <w:tabs>
          <w:tab w:val="left" w:pos="540"/>
          <w:tab w:val="left" w:pos="720"/>
        </w:tabs>
        <w:jc w:val="both"/>
        <w:outlineLvl w:val="0"/>
        <w:rPr>
          <w:rFonts w:asciiTheme="minorHAnsi" w:hAnsiTheme="minorHAnsi" w:cstheme="minorHAnsi"/>
          <w:sz w:val="24"/>
          <w:szCs w:val="24"/>
        </w:rPr>
      </w:pPr>
    </w:p>
    <w:p w14:paraId="2635E074" w14:textId="77777777" w:rsidR="00507E09" w:rsidRPr="00051DB8" w:rsidRDefault="00051DB8">
      <w:pPr>
        <w:pStyle w:val="berschriftb"/>
        <w:tabs>
          <w:tab w:val="left" w:pos="540"/>
          <w:tab w:val="left" w:pos="720"/>
        </w:tabs>
        <w:spacing w:line="360" w:lineRule="auto"/>
        <w:jc w:val="both"/>
        <w:outlineLvl w:val="0"/>
        <w:rPr>
          <w:rFonts w:asciiTheme="minorHAnsi" w:hAnsiTheme="minorHAnsi" w:cstheme="minorHAnsi"/>
          <w:sz w:val="24"/>
          <w:szCs w:val="24"/>
        </w:rPr>
      </w:pPr>
      <w:r w:rsidRPr="00051DB8">
        <w:rPr>
          <w:rFonts w:asciiTheme="minorHAnsi" w:hAnsiTheme="minorHAnsi" w:cstheme="minorHAnsi"/>
          <w:sz w:val="24"/>
          <w:szCs w:val="24"/>
        </w:rPr>
        <w:t>Erläuterungen zur Finanzierung der Ausgaben</w:t>
      </w:r>
      <w:r w:rsidRPr="00051DB8">
        <w:rPr>
          <w:rStyle w:val="Funotenzeichen"/>
          <w:rFonts w:asciiTheme="minorHAnsi" w:hAnsiTheme="minorHAnsi" w:cstheme="minorHAnsi"/>
          <w:sz w:val="24"/>
          <w:szCs w:val="24"/>
        </w:rPr>
        <w:footnoteReference w:id="11"/>
      </w:r>
      <w:r w:rsidRPr="00051DB8">
        <w:rPr>
          <w:rFonts w:asciiTheme="minorHAnsi" w:hAnsiTheme="minorHAnsi" w:cstheme="minorHAnsi"/>
          <w:sz w:val="24"/>
          <w:szCs w:val="24"/>
        </w:rPr>
        <w:t>:</w:t>
      </w:r>
    </w:p>
    <w:p w14:paraId="7BF0820D" w14:textId="77777777" w:rsidR="00507E09" w:rsidRPr="00051DB8" w:rsidRDefault="00507E09" w:rsidP="00051DB8">
      <w:pPr>
        <w:pStyle w:val="berschriftb"/>
        <w:spacing w:line="276" w:lineRule="auto"/>
        <w:jc w:val="both"/>
        <w:rPr>
          <w:rFonts w:asciiTheme="minorHAnsi" w:hAnsiTheme="minorHAnsi" w:cstheme="minorHAnsi"/>
          <w:b w:val="0"/>
          <w:sz w:val="24"/>
          <w:szCs w:val="24"/>
        </w:rPr>
      </w:pPr>
    </w:p>
    <w:p w14:paraId="54BA2A9A" w14:textId="77777777" w:rsidR="00507E09" w:rsidRPr="00051DB8" w:rsidRDefault="00507E09" w:rsidP="00051DB8">
      <w:pPr>
        <w:pStyle w:val="berschriftb"/>
        <w:spacing w:line="276" w:lineRule="auto"/>
        <w:jc w:val="both"/>
        <w:rPr>
          <w:rFonts w:asciiTheme="minorHAnsi" w:hAnsiTheme="minorHAnsi" w:cstheme="minorHAnsi"/>
          <w:b w:val="0"/>
          <w:sz w:val="24"/>
          <w:szCs w:val="24"/>
        </w:rPr>
      </w:pPr>
    </w:p>
    <w:p w14:paraId="050135C8" w14:textId="77777777" w:rsidR="00051DB8" w:rsidRDefault="00051DB8">
      <w:pPr>
        <w:rPr>
          <w:rFonts w:eastAsia="Times New Roman" w:cstheme="minorHAnsi"/>
          <w:b/>
          <w:sz w:val="24"/>
          <w:szCs w:val="24"/>
          <w:lang w:eastAsia="de-DE"/>
        </w:rPr>
      </w:pPr>
      <w:r>
        <w:rPr>
          <w:rFonts w:cstheme="minorHAnsi"/>
          <w:sz w:val="24"/>
          <w:szCs w:val="24"/>
        </w:rPr>
        <w:br w:type="page"/>
      </w:r>
    </w:p>
    <w:p w14:paraId="1A78F959" w14:textId="77777777" w:rsidR="00507E09" w:rsidRPr="00051DB8" w:rsidRDefault="00051DB8">
      <w:pPr>
        <w:pStyle w:val="berschriftb"/>
        <w:spacing w:line="360" w:lineRule="auto"/>
        <w:jc w:val="both"/>
        <w:rPr>
          <w:rFonts w:asciiTheme="minorHAnsi" w:hAnsiTheme="minorHAnsi" w:cstheme="minorHAnsi"/>
          <w:sz w:val="24"/>
          <w:szCs w:val="24"/>
        </w:rPr>
      </w:pPr>
      <w:r w:rsidRPr="00051DB8">
        <w:rPr>
          <w:rFonts w:asciiTheme="minorHAnsi" w:hAnsiTheme="minorHAnsi" w:cstheme="minorHAnsi"/>
          <w:sz w:val="24"/>
          <w:szCs w:val="24"/>
        </w:rPr>
        <w:lastRenderedPageBreak/>
        <w:t>Jahresfinanzierungsplan</w:t>
      </w:r>
    </w:p>
    <w:p w14:paraId="2E028DF2" w14:textId="77777777" w:rsidR="00507E09" w:rsidRPr="00051DB8" w:rsidRDefault="00051DB8">
      <w:pPr>
        <w:autoSpaceDE w:val="0"/>
        <w:autoSpaceDN w:val="0"/>
        <w:adjustRightInd w:val="0"/>
        <w:spacing w:after="120" w:line="276" w:lineRule="auto"/>
        <w:jc w:val="both"/>
        <w:rPr>
          <w:rFonts w:cstheme="minorHAnsi"/>
          <w:i/>
          <w:color w:val="000000"/>
          <w:sz w:val="24"/>
          <w:szCs w:val="24"/>
        </w:rPr>
      </w:pPr>
      <w:r w:rsidRPr="00051DB8">
        <w:rPr>
          <w:rFonts w:cstheme="minorHAnsi"/>
          <w:i/>
          <w:color w:val="000000"/>
          <w:sz w:val="24"/>
          <w:szCs w:val="24"/>
        </w:rPr>
        <w:t>Für ein mehrjähriges Projekt sind die Ausgaben entsprechend des voraussichtlichen Bedarfs für die einzelnen Kalenderjahre aufzuschlüsseln.</w:t>
      </w:r>
    </w:p>
    <w:tbl>
      <w:tblPr>
        <w:tblW w:w="946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828"/>
        <w:gridCol w:w="6510"/>
        <w:gridCol w:w="2126"/>
      </w:tblGrid>
      <w:tr w:rsidR="00507E09" w14:paraId="15AD0F62" w14:textId="77777777">
        <w:tc>
          <w:tcPr>
            <w:tcW w:w="828"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8DB3E2" w:themeFill="text2" w:themeFillTint="66"/>
          </w:tcPr>
          <w:p w14:paraId="330C42C0" w14:textId="77777777" w:rsidR="00507E09" w:rsidRPr="00074AA5" w:rsidRDefault="00051DB8">
            <w:pPr>
              <w:keepNext/>
              <w:autoSpaceDE w:val="0"/>
              <w:autoSpaceDN w:val="0"/>
              <w:adjustRightInd w:val="0"/>
              <w:spacing w:before="60" w:after="60"/>
              <w:jc w:val="both"/>
              <w:rPr>
                <w:rFonts w:ascii="Calibri" w:hAnsi="Calibri" w:cs="Calibri"/>
                <w:b/>
                <w:color w:val="000000"/>
                <w:sz w:val="24"/>
                <w:szCs w:val="24"/>
              </w:rPr>
            </w:pPr>
            <w:r w:rsidRPr="00074AA5">
              <w:rPr>
                <w:rFonts w:ascii="Calibri" w:hAnsi="Calibri" w:cs="Calibri"/>
                <w:b/>
                <w:color w:val="000000"/>
                <w:sz w:val="24"/>
                <w:szCs w:val="24"/>
              </w:rPr>
              <w:t>2.6</w:t>
            </w:r>
          </w:p>
        </w:tc>
        <w:tc>
          <w:tcPr>
            <w:tcW w:w="6510"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8DB3E2" w:themeFill="text2" w:themeFillTint="66"/>
          </w:tcPr>
          <w:p w14:paraId="78697E50" w14:textId="77777777" w:rsidR="00507E09" w:rsidRPr="00074AA5" w:rsidRDefault="00051DB8">
            <w:pPr>
              <w:keepNext/>
              <w:autoSpaceDE w:val="0"/>
              <w:autoSpaceDN w:val="0"/>
              <w:adjustRightInd w:val="0"/>
              <w:spacing w:before="60" w:after="60"/>
              <w:jc w:val="both"/>
              <w:rPr>
                <w:rFonts w:ascii="Calibri" w:hAnsi="Calibri" w:cs="Calibri"/>
                <w:b/>
                <w:color w:val="000000"/>
                <w:sz w:val="24"/>
                <w:szCs w:val="24"/>
              </w:rPr>
            </w:pPr>
            <w:r w:rsidRPr="00074AA5">
              <w:rPr>
                <w:rFonts w:ascii="Calibri" w:hAnsi="Calibri" w:cs="Calibri"/>
                <w:b/>
                <w:color w:val="000000"/>
                <w:sz w:val="24"/>
                <w:szCs w:val="24"/>
              </w:rPr>
              <w:t>Jahresfinanzierungsplan</w:t>
            </w:r>
          </w:p>
        </w:tc>
        <w:tc>
          <w:tcPr>
            <w:tcW w:w="2126" w:type="dxa"/>
            <w:tcBorders>
              <w:top w:val="single" w:sz="4" w:space="0" w:color="FFFFFF" w:themeColor="background1"/>
              <w:left w:val="single" w:sz="4" w:space="0" w:color="FFFFFF" w:themeColor="background1"/>
              <w:bottom w:val="single" w:sz="4" w:space="0" w:color="FFFFFF" w:themeColor="background1"/>
              <w:right w:val="single" w:sz="4" w:space="0" w:color="8DB3E2" w:themeColor="text2" w:themeTint="66"/>
            </w:tcBorders>
            <w:shd w:val="clear" w:color="auto" w:fill="8DB3E2" w:themeFill="text2" w:themeFillTint="66"/>
          </w:tcPr>
          <w:p w14:paraId="021FB69B" w14:textId="77777777" w:rsidR="00507E09" w:rsidRPr="00074AA5" w:rsidRDefault="00051DB8">
            <w:pPr>
              <w:keepNext/>
              <w:autoSpaceDE w:val="0"/>
              <w:autoSpaceDN w:val="0"/>
              <w:adjustRightInd w:val="0"/>
              <w:spacing w:before="60" w:after="60"/>
              <w:jc w:val="right"/>
              <w:rPr>
                <w:rFonts w:ascii="Calibri" w:hAnsi="Calibri" w:cs="Calibri"/>
                <w:b/>
                <w:color w:val="000000"/>
                <w:sz w:val="24"/>
                <w:szCs w:val="24"/>
              </w:rPr>
            </w:pPr>
            <w:r w:rsidRPr="00074AA5">
              <w:rPr>
                <w:rFonts w:ascii="Calibri" w:hAnsi="Calibri" w:cs="Calibri"/>
                <w:b/>
                <w:color w:val="000000"/>
                <w:sz w:val="24"/>
                <w:szCs w:val="24"/>
              </w:rPr>
              <w:t>€</w:t>
            </w:r>
          </w:p>
        </w:tc>
      </w:tr>
      <w:tr w:rsidR="00507E09" w14:paraId="24922AF2" w14:textId="77777777">
        <w:tc>
          <w:tcPr>
            <w:tcW w:w="828" w:type="dxa"/>
            <w:tcBorders>
              <w:top w:val="single" w:sz="4" w:space="0" w:color="FFFFFF" w:themeColor="background1"/>
              <w:left w:val="nil"/>
              <w:bottom w:val="single" w:sz="4" w:space="0" w:color="8DB3E2" w:themeColor="text2" w:themeTint="66"/>
              <w:right w:val="nil"/>
            </w:tcBorders>
          </w:tcPr>
          <w:p w14:paraId="2B33E97D" w14:textId="77777777" w:rsidR="00507E09" w:rsidRDefault="00507E09">
            <w:pPr>
              <w:keepNext/>
              <w:autoSpaceDE w:val="0"/>
              <w:autoSpaceDN w:val="0"/>
              <w:adjustRightInd w:val="0"/>
              <w:spacing w:before="60" w:after="60"/>
              <w:jc w:val="both"/>
              <w:rPr>
                <w:rFonts w:ascii="Arial" w:hAnsi="Arial" w:cs="Arial"/>
                <w:color w:val="000000"/>
              </w:rPr>
            </w:pPr>
          </w:p>
        </w:tc>
        <w:tc>
          <w:tcPr>
            <w:tcW w:w="6510" w:type="dxa"/>
            <w:tcBorders>
              <w:top w:val="single" w:sz="4" w:space="0" w:color="FFFFFF" w:themeColor="background1"/>
              <w:left w:val="nil"/>
              <w:bottom w:val="single" w:sz="4" w:space="0" w:color="8DB3E2" w:themeColor="text2" w:themeTint="66"/>
              <w:right w:val="nil"/>
            </w:tcBorders>
          </w:tcPr>
          <w:p w14:paraId="01912473" w14:textId="3AA76141" w:rsidR="00507E09" w:rsidRPr="00074AA5" w:rsidRDefault="00DB1119">
            <w:pPr>
              <w:keepNext/>
              <w:autoSpaceDE w:val="0"/>
              <w:autoSpaceDN w:val="0"/>
              <w:adjustRightInd w:val="0"/>
              <w:spacing w:before="60" w:after="60"/>
              <w:jc w:val="both"/>
              <w:rPr>
                <w:rFonts w:cstheme="minorHAnsi"/>
                <w:color w:val="000000"/>
                <w:sz w:val="24"/>
                <w:szCs w:val="24"/>
              </w:rPr>
            </w:pPr>
            <w:r w:rsidRPr="00074AA5">
              <w:rPr>
                <w:rFonts w:cstheme="minorHAnsi"/>
                <w:color w:val="000000"/>
                <w:sz w:val="24"/>
                <w:szCs w:val="24"/>
              </w:rPr>
              <w:t>202</w:t>
            </w:r>
            <w:r w:rsidR="00A03362">
              <w:rPr>
                <w:rFonts w:cstheme="minorHAnsi"/>
                <w:color w:val="000000"/>
                <w:sz w:val="24"/>
                <w:szCs w:val="24"/>
              </w:rPr>
              <w:t>6</w:t>
            </w:r>
          </w:p>
        </w:tc>
        <w:tc>
          <w:tcPr>
            <w:tcW w:w="2126" w:type="dxa"/>
            <w:tcBorders>
              <w:top w:val="single" w:sz="4" w:space="0" w:color="FFFFFF" w:themeColor="background1"/>
              <w:left w:val="nil"/>
              <w:bottom w:val="single" w:sz="4" w:space="0" w:color="FFFFFF" w:themeColor="background1"/>
              <w:right w:val="nil"/>
            </w:tcBorders>
            <w:shd w:val="clear" w:color="auto" w:fill="C6D9F1" w:themeFill="text2" w:themeFillTint="33"/>
          </w:tcPr>
          <w:p w14:paraId="3830008E" w14:textId="77777777" w:rsidR="00507E09" w:rsidRDefault="00507E09">
            <w:pPr>
              <w:keepNext/>
              <w:autoSpaceDE w:val="0"/>
              <w:autoSpaceDN w:val="0"/>
              <w:adjustRightInd w:val="0"/>
              <w:spacing w:before="60" w:after="60"/>
              <w:jc w:val="right"/>
              <w:rPr>
                <w:rFonts w:ascii="Arial" w:hAnsi="Arial" w:cs="Arial"/>
                <w:color w:val="000000"/>
              </w:rPr>
            </w:pPr>
          </w:p>
        </w:tc>
      </w:tr>
      <w:tr w:rsidR="00507E09" w14:paraId="259B3A93" w14:textId="77777777">
        <w:tc>
          <w:tcPr>
            <w:tcW w:w="828" w:type="dxa"/>
            <w:tcBorders>
              <w:top w:val="single" w:sz="4" w:space="0" w:color="8DB3E2" w:themeColor="text2" w:themeTint="66"/>
              <w:left w:val="nil"/>
              <w:bottom w:val="single" w:sz="12" w:space="0" w:color="8DB3E2" w:themeColor="text2" w:themeTint="66"/>
              <w:right w:val="nil"/>
            </w:tcBorders>
          </w:tcPr>
          <w:p w14:paraId="16863F50" w14:textId="77777777" w:rsidR="00507E09" w:rsidRDefault="00507E09">
            <w:pPr>
              <w:keepNext/>
              <w:autoSpaceDE w:val="0"/>
              <w:autoSpaceDN w:val="0"/>
              <w:adjustRightInd w:val="0"/>
              <w:spacing w:before="60" w:after="60"/>
              <w:jc w:val="both"/>
              <w:rPr>
                <w:rFonts w:ascii="Arial" w:hAnsi="Arial" w:cs="Arial"/>
                <w:color w:val="000000"/>
              </w:rPr>
            </w:pPr>
          </w:p>
        </w:tc>
        <w:tc>
          <w:tcPr>
            <w:tcW w:w="6510" w:type="dxa"/>
            <w:tcBorders>
              <w:top w:val="single" w:sz="4" w:space="0" w:color="8DB3E2" w:themeColor="text2" w:themeTint="66"/>
              <w:left w:val="nil"/>
              <w:bottom w:val="single" w:sz="12" w:space="0" w:color="8DB3E2" w:themeColor="text2" w:themeTint="66"/>
              <w:right w:val="nil"/>
            </w:tcBorders>
          </w:tcPr>
          <w:p w14:paraId="373798C9" w14:textId="4AF64120" w:rsidR="00507E09" w:rsidRPr="00074AA5" w:rsidRDefault="00051DB8">
            <w:pPr>
              <w:keepNext/>
              <w:autoSpaceDE w:val="0"/>
              <w:autoSpaceDN w:val="0"/>
              <w:adjustRightInd w:val="0"/>
              <w:spacing w:before="60" w:after="60"/>
              <w:jc w:val="both"/>
              <w:rPr>
                <w:rFonts w:cstheme="minorHAnsi"/>
                <w:color w:val="000000"/>
                <w:sz w:val="24"/>
                <w:szCs w:val="24"/>
              </w:rPr>
            </w:pPr>
            <w:r w:rsidRPr="00074AA5">
              <w:rPr>
                <w:rFonts w:cstheme="minorHAnsi"/>
                <w:color w:val="000000"/>
                <w:sz w:val="24"/>
                <w:szCs w:val="24"/>
              </w:rPr>
              <w:t>202</w:t>
            </w:r>
            <w:r w:rsidR="00A03362">
              <w:rPr>
                <w:rFonts w:cstheme="minorHAnsi"/>
                <w:color w:val="000000"/>
                <w:sz w:val="24"/>
                <w:szCs w:val="24"/>
              </w:rPr>
              <w:t>7</w:t>
            </w:r>
          </w:p>
        </w:tc>
        <w:tc>
          <w:tcPr>
            <w:tcW w:w="2126" w:type="dxa"/>
            <w:tcBorders>
              <w:top w:val="single" w:sz="4" w:space="0" w:color="FFFFFF" w:themeColor="background1"/>
              <w:left w:val="nil"/>
              <w:bottom w:val="single" w:sz="12" w:space="0" w:color="FFFFFF" w:themeColor="background1"/>
              <w:right w:val="nil"/>
            </w:tcBorders>
            <w:shd w:val="clear" w:color="auto" w:fill="C6D9F1" w:themeFill="text2" w:themeFillTint="33"/>
          </w:tcPr>
          <w:p w14:paraId="6AED1DC0" w14:textId="77777777" w:rsidR="00507E09" w:rsidRDefault="00507E09">
            <w:pPr>
              <w:keepNext/>
              <w:autoSpaceDE w:val="0"/>
              <w:autoSpaceDN w:val="0"/>
              <w:adjustRightInd w:val="0"/>
              <w:spacing w:before="60" w:after="60"/>
              <w:jc w:val="right"/>
              <w:rPr>
                <w:rFonts w:ascii="Arial" w:hAnsi="Arial" w:cs="Arial"/>
                <w:color w:val="000000"/>
              </w:rPr>
            </w:pPr>
          </w:p>
        </w:tc>
      </w:tr>
      <w:tr w:rsidR="00507E09" w14:paraId="01CB6BBE" w14:textId="77777777">
        <w:tc>
          <w:tcPr>
            <w:tcW w:w="828" w:type="dxa"/>
            <w:tcBorders>
              <w:top w:val="single" w:sz="4" w:space="0" w:color="8DB3E2" w:themeColor="text2" w:themeTint="66"/>
              <w:left w:val="nil"/>
              <w:bottom w:val="single" w:sz="12" w:space="0" w:color="8DB3E2" w:themeColor="text2" w:themeTint="66"/>
              <w:right w:val="nil"/>
            </w:tcBorders>
          </w:tcPr>
          <w:p w14:paraId="4F22DB90" w14:textId="77777777" w:rsidR="00507E09" w:rsidRDefault="00507E09">
            <w:pPr>
              <w:keepNext/>
              <w:autoSpaceDE w:val="0"/>
              <w:autoSpaceDN w:val="0"/>
              <w:adjustRightInd w:val="0"/>
              <w:spacing w:before="60" w:after="60"/>
              <w:jc w:val="both"/>
              <w:rPr>
                <w:rFonts w:ascii="Arial" w:hAnsi="Arial" w:cs="Arial"/>
                <w:color w:val="000000"/>
              </w:rPr>
            </w:pPr>
          </w:p>
        </w:tc>
        <w:tc>
          <w:tcPr>
            <w:tcW w:w="6510" w:type="dxa"/>
            <w:tcBorders>
              <w:top w:val="single" w:sz="4" w:space="0" w:color="8DB3E2" w:themeColor="text2" w:themeTint="66"/>
              <w:left w:val="nil"/>
              <w:bottom w:val="single" w:sz="12" w:space="0" w:color="8DB3E2" w:themeColor="text2" w:themeTint="66"/>
              <w:right w:val="nil"/>
            </w:tcBorders>
          </w:tcPr>
          <w:p w14:paraId="074E0C11" w14:textId="35C37344" w:rsidR="00507E09" w:rsidRPr="00074AA5" w:rsidRDefault="00051DB8">
            <w:pPr>
              <w:keepNext/>
              <w:autoSpaceDE w:val="0"/>
              <w:autoSpaceDN w:val="0"/>
              <w:adjustRightInd w:val="0"/>
              <w:spacing w:before="60" w:after="60"/>
              <w:jc w:val="both"/>
              <w:rPr>
                <w:rFonts w:cstheme="minorHAnsi"/>
                <w:color w:val="000000"/>
                <w:sz w:val="24"/>
                <w:szCs w:val="24"/>
              </w:rPr>
            </w:pPr>
            <w:r w:rsidRPr="00074AA5">
              <w:rPr>
                <w:rFonts w:cstheme="minorHAnsi"/>
                <w:color w:val="000000"/>
                <w:sz w:val="24"/>
                <w:szCs w:val="24"/>
              </w:rPr>
              <w:t>202</w:t>
            </w:r>
            <w:r w:rsidR="00A03362">
              <w:rPr>
                <w:rFonts w:cstheme="minorHAnsi"/>
                <w:color w:val="000000"/>
                <w:sz w:val="24"/>
                <w:szCs w:val="24"/>
              </w:rPr>
              <w:t>8</w:t>
            </w:r>
          </w:p>
        </w:tc>
        <w:tc>
          <w:tcPr>
            <w:tcW w:w="2126" w:type="dxa"/>
            <w:tcBorders>
              <w:top w:val="single" w:sz="4" w:space="0" w:color="FFFFFF" w:themeColor="background1"/>
              <w:left w:val="nil"/>
              <w:bottom w:val="single" w:sz="12" w:space="0" w:color="FFFFFF" w:themeColor="background1"/>
              <w:right w:val="nil"/>
            </w:tcBorders>
            <w:shd w:val="clear" w:color="auto" w:fill="C6D9F1" w:themeFill="text2" w:themeFillTint="33"/>
          </w:tcPr>
          <w:p w14:paraId="5831991A" w14:textId="77777777" w:rsidR="00507E09" w:rsidRDefault="00507E09">
            <w:pPr>
              <w:keepNext/>
              <w:autoSpaceDE w:val="0"/>
              <w:autoSpaceDN w:val="0"/>
              <w:adjustRightInd w:val="0"/>
              <w:spacing w:before="60" w:after="60"/>
              <w:jc w:val="right"/>
              <w:rPr>
                <w:rFonts w:ascii="Arial" w:hAnsi="Arial" w:cs="Arial"/>
                <w:color w:val="000000"/>
              </w:rPr>
            </w:pPr>
          </w:p>
        </w:tc>
      </w:tr>
      <w:tr w:rsidR="00507E09" w14:paraId="09FA280A" w14:textId="77777777">
        <w:tc>
          <w:tcPr>
            <w:tcW w:w="828" w:type="dxa"/>
            <w:tcBorders>
              <w:top w:val="single" w:sz="4" w:space="0" w:color="8DB3E2" w:themeColor="text2" w:themeTint="66"/>
              <w:left w:val="nil"/>
              <w:bottom w:val="single" w:sz="12" w:space="0" w:color="8DB3E2" w:themeColor="text2" w:themeTint="66"/>
              <w:right w:val="nil"/>
            </w:tcBorders>
          </w:tcPr>
          <w:p w14:paraId="73F0FDB6" w14:textId="77777777" w:rsidR="00507E09" w:rsidRDefault="00507E09">
            <w:pPr>
              <w:keepNext/>
              <w:autoSpaceDE w:val="0"/>
              <w:autoSpaceDN w:val="0"/>
              <w:adjustRightInd w:val="0"/>
              <w:spacing w:before="60" w:after="60"/>
              <w:jc w:val="both"/>
              <w:rPr>
                <w:rFonts w:ascii="Arial" w:hAnsi="Arial" w:cs="Arial"/>
                <w:color w:val="000000"/>
              </w:rPr>
            </w:pPr>
          </w:p>
        </w:tc>
        <w:tc>
          <w:tcPr>
            <w:tcW w:w="6510" w:type="dxa"/>
            <w:tcBorders>
              <w:top w:val="single" w:sz="4" w:space="0" w:color="8DB3E2" w:themeColor="text2" w:themeTint="66"/>
              <w:left w:val="nil"/>
              <w:bottom w:val="single" w:sz="12" w:space="0" w:color="8DB3E2" w:themeColor="text2" w:themeTint="66"/>
              <w:right w:val="nil"/>
            </w:tcBorders>
          </w:tcPr>
          <w:p w14:paraId="7F4216F7" w14:textId="77777777" w:rsidR="00507E09" w:rsidRDefault="00051DB8">
            <w:pPr>
              <w:keepNext/>
              <w:autoSpaceDE w:val="0"/>
              <w:autoSpaceDN w:val="0"/>
              <w:adjustRightInd w:val="0"/>
              <w:spacing w:before="60" w:after="60"/>
              <w:jc w:val="both"/>
              <w:rPr>
                <w:rFonts w:ascii="Arial" w:hAnsi="Arial" w:cs="Arial"/>
                <w:color w:val="000000"/>
              </w:rPr>
            </w:pPr>
            <w:r>
              <w:rPr>
                <w:rFonts w:ascii="Arial" w:hAnsi="Arial" w:cs="Arial"/>
                <w:color w:val="000000"/>
              </w:rPr>
              <w:t>…..</w:t>
            </w:r>
          </w:p>
        </w:tc>
        <w:tc>
          <w:tcPr>
            <w:tcW w:w="2126" w:type="dxa"/>
            <w:tcBorders>
              <w:top w:val="single" w:sz="4" w:space="0" w:color="FFFFFF" w:themeColor="background1"/>
              <w:left w:val="nil"/>
              <w:bottom w:val="single" w:sz="12" w:space="0" w:color="FFFFFF" w:themeColor="background1"/>
              <w:right w:val="nil"/>
            </w:tcBorders>
            <w:shd w:val="clear" w:color="auto" w:fill="C6D9F1" w:themeFill="text2" w:themeFillTint="33"/>
          </w:tcPr>
          <w:p w14:paraId="25780F92" w14:textId="77777777" w:rsidR="00507E09" w:rsidRDefault="00507E09">
            <w:pPr>
              <w:keepNext/>
              <w:autoSpaceDE w:val="0"/>
              <w:autoSpaceDN w:val="0"/>
              <w:adjustRightInd w:val="0"/>
              <w:spacing w:before="60" w:after="60"/>
              <w:jc w:val="right"/>
              <w:rPr>
                <w:rFonts w:ascii="Arial" w:hAnsi="Arial" w:cs="Arial"/>
                <w:color w:val="000000"/>
              </w:rPr>
            </w:pPr>
          </w:p>
        </w:tc>
      </w:tr>
      <w:tr w:rsidR="00507E09" w14:paraId="2DA7AB9C" w14:textId="77777777">
        <w:tc>
          <w:tcPr>
            <w:tcW w:w="828" w:type="dxa"/>
            <w:tcBorders>
              <w:top w:val="single" w:sz="12" w:space="0" w:color="8DB3E2" w:themeColor="text2" w:themeTint="66"/>
              <w:left w:val="nil"/>
              <w:bottom w:val="single" w:sz="4" w:space="0" w:color="8DB3E2" w:themeColor="text2" w:themeTint="66"/>
              <w:right w:val="nil"/>
            </w:tcBorders>
          </w:tcPr>
          <w:p w14:paraId="5CDEAC7F" w14:textId="5022957A" w:rsidR="00507E09" w:rsidRPr="00074AA5" w:rsidRDefault="00051DB8">
            <w:pPr>
              <w:keepNext/>
              <w:autoSpaceDE w:val="0"/>
              <w:autoSpaceDN w:val="0"/>
              <w:adjustRightInd w:val="0"/>
              <w:spacing w:before="60" w:after="60"/>
              <w:jc w:val="both"/>
              <w:rPr>
                <w:rFonts w:cstheme="minorHAnsi"/>
                <w:b/>
                <w:color w:val="000000"/>
                <w:sz w:val="24"/>
                <w:szCs w:val="24"/>
              </w:rPr>
            </w:pPr>
            <w:r w:rsidRPr="00074AA5">
              <w:rPr>
                <w:rFonts w:cstheme="minorHAnsi"/>
                <w:b/>
                <w:color w:val="000000"/>
                <w:sz w:val="24"/>
                <w:szCs w:val="24"/>
              </w:rPr>
              <w:t>2.</w:t>
            </w:r>
            <w:r w:rsidR="00573C02">
              <w:rPr>
                <w:rFonts w:cstheme="minorHAnsi"/>
                <w:b/>
                <w:color w:val="000000"/>
                <w:sz w:val="24"/>
                <w:szCs w:val="24"/>
              </w:rPr>
              <w:t>6</w:t>
            </w:r>
          </w:p>
        </w:tc>
        <w:tc>
          <w:tcPr>
            <w:tcW w:w="6510" w:type="dxa"/>
            <w:tcBorders>
              <w:top w:val="single" w:sz="12" w:space="0" w:color="8DB3E2" w:themeColor="text2" w:themeTint="66"/>
              <w:left w:val="nil"/>
              <w:bottom w:val="single" w:sz="4" w:space="0" w:color="8DB3E2" w:themeColor="text2" w:themeTint="66"/>
              <w:right w:val="nil"/>
            </w:tcBorders>
          </w:tcPr>
          <w:p w14:paraId="658C6C0F" w14:textId="77777777" w:rsidR="00507E09" w:rsidRPr="00074AA5" w:rsidRDefault="00051DB8">
            <w:pPr>
              <w:keepNext/>
              <w:autoSpaceDE w:val="0"/>
              <w:autoSpaceDN w:val="0"/>
              <w:adjustRightInd w:val="0"/>
              <w:spacing w:before="60" w:after="60"/>
              <w:jc w:val="both"/>
              <w:rPr>
                <w:rFonts w:cstheme="minorHAnsi"/>
                <w:b/>
                <w:color w:val="000000"/>
                <w:sz w:val="24"/>
                <w:szCs w:val="24"/>
              </w:rPr>
            </w:pPr>
            <w:r w:rsidRPr="00074AA5">
              <w:rPr>
                <w:rFonts w:cstheme="minorHAnsi"/>
                <w:b/>
                <w:color w:val="000000"/>
                <w:sz w:val="24"/>
                <w:szCs w:val="24"/>
              </w:rPr>
              <w:t>Beantragte Fördersumme</w:t>
            </w:r>
          </w:p>
        </w:tc>
        <w:tc>
          <w:tcPr>
            <w:tcW w:w="2126" w:type="dxa"/>
            <w:tcBorders>
              <w:top w:val="single" w:sz="12" w:space="0" w:color="FFFFFF" w:themeColor="background1"/>
              <w:left w:val="nil"/>
              <w:bottom w:val="single" w:sz="4" w:space="0" w:color="C6D9F1" w:themeColor="text2" w:themeTint="33"/>
              <w:right w:val="nil"/>
            </w:tcBorders>
            <w:shd w:val="clear" w:color="auto" w:fill="C6D9F1" w:themeFill="text2" w:themeFillTint="33"/>
          </w:tcPr>
          <w:p w14:paraId="571A792E" w14:textId="77777777" w:rsidR="00507E09" w:rsidRPr="00074AA5" w:rsidRDefault="00051DB8">
            <w:pPr>
              <w:keepNext/>
              <w:autoSpaceDE w:val="0"/>
              <w:autoSpaceDN w:val="0"/>
              <w:adjustRightInd w:val="0"/>
              <w:spacing w:before="60" w:after="60"/>
              <w:jc w:val="right"/>
              <w:rPr>
                <w:rFonts w:cstheme="minorHAnsi"/>
                <w:b/>
                <w:color w:val="000000"/>
                <w:sz w:val="24"/>
                <w:szCs w:val="24"/>
              </w:rPr>
            </w:pPr>
            <w:r w:rsidRPr="00074AA5">
              <w:rPr>
                <w:rFonts w:cstheme="minorHAnsi"/>
                <w:b/>
                <w:color w:val="000000"/>
                <w:sz w:val="24"/>
                <w:szCs w:val="24"/>
              </w:rPr>
              <w:fldChar w:fldCharType="begin"/>
            </w:r>
            <w:r w:rsidRPr="00074AA5">
              <w:rPr>
                <w:rFonts w:cstheme="minorHAnsi"/>
                <w:b/>
                <w:color w:val="000000"/>
                <w:sz w:val="24"/>
                <w:szCs w:val="24"/>
              </w:rPr>
              <w:instrText xml:space="preserve"> =SUM(C1:C20) \# "0,00" </w:instrText>
            </w:r>
            <w:r w:rsidRPr="00074AA5">
              <w:rPr>
                <w:rFonts w:cstheme="minorHAnsi"/>
                <w:b/>
                <w:color w:val="000000"/>
                <w:sz w:val="24"/>
                <w:szCs w:val="24"/>
              </w:rPr>
              <w:fldChar w:fldCharType="separate"/>
            </w:r>
            <w:r w:rsidRPr="00074AA5">
              <w:rPr>
                <w:rFonts w:cstheme="minorHAnsi"/>
                <w:b/>
                <w:noProof/>
                <w:color w:val="000000"/>
                <w:sz w:val="24"/>
                <w:szCs w:val="24"/>
              </w:rPr>
              <w:t>0,00</w:t>
            </w:r>
            <w:r w:rsidRPr="00074AA5">
              <w:rPr>
                <w:rFonts w:cstheme="minorHAnsi"/>
                <w:b/>
                <w:color w:val="000000"/>
                <w:sz w:val="24"/>
                <w:szCs w:val="24"/>
              </w:rPr>
              <w:fldChar w:fldCharType="end"/>
            </w:r>
          </w:p>
        </w:tc>
      </w:tr>
    </w:tbl>
    <w:p w14:paraId="146F479B" w14:textId="77777777" w:rsidR="00507E09" w:rsidRDefault="00507E09">
      <w:pPr>
        <w:spacing w:line="360" w:lineRule="auto"/>
        <w:rPr>
          <w:rFonts w:ascii="Arial" w:hAnsi="Arial" w:cs="Arial"/>
        </w:rPr>
        <w:sectPr w:rsidR="00507E09">
          <w:headerReference w:type="even" r:id="rId36"/>
          <w:headerReference w:type="default" r:id="rId37"/>
          <w:footerReference w:type="even" r:id="rId38"/>
          <w:footerReference w:type="default" r:id="rId39"/>
          <w:headerReference w:type="first" r:id="rId40"/>
          <w:footerReference w:type="first" r:id="rId41"/>
          <w:pgSz w:w="11906" w:h="16838"/>
          <w:pgMar w:top="1134" w:right="1247" w:bottom="1418" w:left="1418" w:header="709" w:footer="709" w:gutter="0"/>
          <w:cols w:space="708"/>
          <w:titlePg/>
          <w:docGrid w:linePitch="360"/>
        </w:sectPr>
      </w:pPr>
    </w:p>
    <w:p w14:paraId="0C1AC72D" w14:textId="77777777" w:rsidR="00051DB8" w:rsidRPr="005B5745" w:rsidRDefault="00051DB8" w:rsidP="00051DB8">
      <w:pPr>
        <w:pStyle w:val="berschriftb"/>
        <w:numPr>
          <w:ilvl w:val="0"/>
          <w:numId w:val="28"/>
        </w:numPr>
        <w:tabs>
          <w:tab w:val="left" w:pos="540"/>
          <w:tab w:val="left" w:pos="720"/>
        </w:tabs>
        <w:suppressAutoHyphens/>
        <w:spacing w:line="360" w:lineRule="auto"/>
        <w:jc w:val="both"/>
        <w:rPr>
          <w:rFonts w:asciiTheme="minorHAnsi" w:hAnsiTheme="minorHAnsi" w:cstheme="minorHAnsi"/>
          <w:sz w:val="24"/>
          <w:szCs w:val="24"/>
        </w:rPr>
      </w:pPr>
      <w:r w:rsidRPr="005B5745">
        <w:rPr>
          <w:rFonts w:asciiTheme="minorHAnsi" w:hAnsiTheme="minorHAnsi" w:cstheme="minorHAnsi"/>
          <w:sz w:val="24"/>
          <w:szCs w:val="24"/>
        </w:rPr>
        <w:lastRenderedPageBreak/>
        <w:t>Erklärungen</w:t>
      </w:r>
    </w:p>
    <w:p w14:paraId="7A57AFDC" w14:textId="77777777" w:rsidR="00051DB8" w:rsidRPr="005B5745" w:rsidRDefault="00051DB8" w:rsidP="00051DB8">
      <w:pPr>
        <w:pStyle w:val="Listenabsatz"/>
        <w:suppressAutoHyphens/>
        <w:ind w:left="0"/>
        <w:contextualSpacing w:val="0"/>
        <w:rPr>
          <w:rFonts w:cstheme="minorHAnsi"/>
          <w:sz w:val="24"/>
          <w:szCs w:val="24"/>
        </w:rPr>
      </w:pPr>
    </w:p>
    <w:p w14:paraId="110272B3" w14:textId="77777777" w:rsidR="00051DB8" w:rsidRPr="005B5745" w:rsidRDefault="00051DB8" w:rsidP="00051DB8">
      <w:pPr>
        <w:pStyle w:val="Listenabsatz"/>
        <w:spacing w:after="120" w:line="276" w:lineRule="auto"/>
        <w:ind w:left="0"/>
        <w:contextualSpacing w:val="0"/>
        <w:jc w:val="both"/>
        <w:rPr>
          <w:rStyle w:val="iceouttxt"/>
          <w:rFonts w:cstheme="minorHAnsi"/>
          <w:sz w:val="24"/>
          <w:szCs w:val="24"/>
        </w:rPr>
      </w:pPr>
      <w:r w:rsidRPr="005B5745">
        <w:rPr>
          <w:rFonts w:cstheme="minorHAnsi"/>
          <w:sz w:val="24"/>
          <w:szCs w:val="24"/>
        </w:rPr>
        <w:t>Der Antragsteller</w:t>
      </w:r>
      <w:r w:rsidRPr="005B5745">
        <w:rPr>
          <w:rStyle w:val="iceouttxt"/>
          <w:rFonts w:cstheme="minorHAnsi"/>
          <w:sz w:val="24"/>
          <w:szCs w:val="24"/>
        </w:rPr>
        <w:t xml:space="preserve"> erklärt,</w:t>
      </w:r>
    </w:p>
    <w:p w14:paraId="25F70689" w14:textId="77777777" w:rsidR="00051DB8" w:rsidRPr="005B5745" w:rsidRDefault="00051DB8" w:rsidP="00051DB8">
      <w:pPr>
        <w:pStyle w:val="Listenabsatz"/>
        <w:numPr>
          <w:ilvl w:val="0"/>
          <w:numId w:val="25"/>
        </w:numPr>
        <w:spacing w:after="120" w:line="276" w:lineRule="auto"/>
        <w:contextualSpacing w:val="0"/>
        <w:jc w:val="both"/>
        <w:rPr>
          <w:rFonts w:cstheme="minorHAnsi"/>
          <w:sz w:val="24"/>
          <w:szCs w:val="24"/>
        </w:rPr>
      </w:pPr>
      <w:r w:rsidRPr="005B5745">
        <w:rPr>
          <w:rFonts w:cstheme="minorHAnsi"/>
          <w:sz w:val="24"/>
          <w:szCs w:val="24"/>
        </w:rPr>
        <w:t>dass sich das Projekt noch nicht in der Umsetzungsphase befindet,</w:t>
      </w:r>
    </w:p>
    <w:p w14:paraId="10C27084" w14:textId="77777777" w:rsidR="00051DB8" w:rsidRPr="005B5745" w:rsidRDefault="00051DB8" w:rsidP="00051DB8">
      <w:pPr>
        <w:pStyle w:val="Listenabsatz"/>
        <w:numPr>
          <w:ilvl w:val="0"/>
          <w:numId w:val="25"/>
        </w:numPr>
        <w:spacing w:after="120" w:line="276" w:lineRule="auto"/>
        <w:contextualSpacing w:val="0"/>
        <w:jc w:val="both"/>
        <w:rPr>
          <w:rFonts w:cstheme="minorHAnsi"/>
          <w:sz w:val="24"/>
          <w:szCs w:val="24"/>
        </w:rPr>
      </w:pPr>
      <w:r w:rsidRPr="005B5745">
        <w:rPr>
          <w:rFonts w:cstheme="minorHAnsi"/>
          <w:sz w:val="24"/>
          <w:szCs w:val="24"/>
        </w:rPr>
        <w:t>dass das Projekt zum Zeitpunkt der Antragstellung nicht bereits aus öffentlichen oder anderweitigen Mitteln gefördert wird,</w:t>
      </w:r>
    </w:p>
    <w:p w14:paraId="0E633B04" w14:textId="77777777" w:rsidR="00051DB8" w:rsidRPr="005B5745" w:rsidRDefault="00051DB8" w:rsidP="00051DB8">
      <w:pPr>
        <w:pStyle w:val="Listenabsatz"/>
        <w:numPr>
          <w:ilvl w:val="0"/>
          <w:numId w:val="25"/>
        </w:numPr>
        <w:spacing w:after="120" w:line="276" w:lineRule="auto"/>
        <w:contextualSpacing w:val="0"/>
        <w:jc w:val="both"/>
        <w:rPr>
          <w:rStyle w:val="iceouttxt"/>
          <w:rFonts w:cstheme="minorHAnsi"/>
          <w:sz w:val="24"/>
          <w:szCs w:val="24"/>
        </w:rPr>
      </w:pPr>
      <w:r w:rsidRPr="005B5745">
        <w:rPr>
          <w:rStyle w:val="iceouttxt"/>
          <w:rFonts w:cstheme="minorHAnsi"/>
          <w:sz w:val="24"/>
          <w:szCs w:val="24"/>
        </w:rPr>
        <w:t>dass er über eine ordnungsgemäße Geschäfts- und Buchführung sowie eine entsprechende Verwaltung verfügt,</w:t>
      </w:r>
    </w:p>
    <w:p w14:paraId="0FDBD1BC" w14:textId="77777777" w:rsidR="00051DB8" w:rsidRPr="005B5745" w:rsidRDefault="00051DB8" w:rsidP="00051DB8">
      <w:pPr>
        <w:pStyle w:val="Listenabsatz"/>
        <w:numPr>
          <w:ilvl w:val="0"/>
          <w:numId w:val="25"/>
        </w:numPr>
        <w:spacing w:after="120" w:line="276" w:lineRule="auto"/>
        <w:contextualSpacing w:val="0"/>
        <w:jc w:val="both"/>
        <w:rPr>
          <w:rFonts w:cstheme="minorHAnsi"/>
          <w:sz w:val="24"/>
          <w:szCs w:val="24"/>
        </w:rPr>
      </w:pPr>
      <w:r w:rsidRPr="005B5745">
        <w:rPr>
          <w:rFonts w:cstheme="minorHAnsi"/>
          <w:sz w:val="24"/>
          <w:szCs w:val="24"/>
        </w:rPr>
        <w:t>dass über das Vermögen kein Insolvenzverfahren eröffnet bzw. ein solches Verfahren beantragt wurde,</w:t>
      </w:r>
    </w:p>
    <w:p w14:paraId="7F09E57F" w14:textId="77777777" w:rsidR="00051DB8" w:rsidRPr="005B5745" w:rsidRDefault="00051DB8" w:rsidP="00051DB8">
      <w:pPr>
        <w:pStyle w:val="Listenabsatz"/>
        <w:numPr>
          <w:ilvl w:val="0"/>
          <w:numId w:val="25"/>
        </w:numPr>
        <w:spacing w:after="120" w:line="276" w:lineRule="auto"/>
        <w:contextualSpacing w:val="0"/>
        <w:jc w:val="both"/>
        <w:rPr>
          <w:rFonts w:cstheme="minorHAnsi"/>
          <w:sz w:val="24"/>
          <w:szCs w:val="24"/>
        </w:rPr>
      </w:pPr>
      <w:r w:rsidRPr="005B5745">
        <w:rPr>
          <w:rFonts w:cstheme="minorHAnsi"/>
          <w:sz w:val="24"/>
          <w:szCs w:val="24"/>
        </w:rPr>
        <w:t>dass er kein Unternehmen ist, das einer Rückforderungsanordnung aufgrund eines früheren Beschlusses der Kommission zur Feststellung der Unzulässigkeit einer Beihilfe und ihrer Unvereinbarkeit mit dem Binnenmarkt nicht nachgekommen ist. (Hierzu zählen auch Verbände, Vereine, caritative Einrichtungen, Selbsthilfeorganisationen etc., jedoch keine Hochschulen),</w:t>
      </w:r>
    </w:p>
    <w:p w14:paraId="39B62EED" w14:textId="77777777" w:rsidR="00051DB8" w:rsidRPr="005B5745" w:rsidRDefault="00051DB8" w:rsidP="00051DB8">
      <w:pPr>
        <w:pStyle w:val="Listenabsatz"/>
        <w:numPr>
          <w:ilvl w:val="0"/>
          <w:numId w:val="25"/>
        </w:numPr>
        <w:spacing w:after="120" w:line="276" w:lineRule="auto"/>
        <w:contextualSpacing w:val="0"/>
        <w:jc w:val="both"/>
        <w:rPr>
          <w:rFonts w:cstheme="minorHAnsi"/>
          <w:sz w:val="24"/>
          <w:szCs w:val="24"/>
        </w:rPr>
      </w:pPr>
      <w:r w:rsidRPr="005B5745">
        <w:rPr>
          <w:rFonts w:cstheme="minorHAnsi"/>
          <w:sz w:val="24"/>
          <w:szCs w:val="24"/>
        </w:rPr>
        <w:t>dass die Personen, für die Ausgaben im Finanzierungsplan beantragt werden, in dem dargelegten Umfang für das Projekt tätig werden,</w:t>
      </w:r>
    </w:p>
    <w:p w14:paraId="1D330242" w14:textId="77777777" w:rsidR="00051DB8" w:rsidRPr="005B5745" w:rsidRDefault="00051DB8" w:rsidP="00051DB8">
      <w:pPr>
        <w:pStyle w:val="Listenabsatz"/>
        <w:numPr>
          <w:ilvl w:val="0"/>
          <w:numId w:val="25"/>
        </w:numPr>
        <w:spacing w:after="120" w:line="276" w:lineRule="auto"/>
        <w:contextualSpacing w:val="0"/>
        <w:jc w:val="both"/>
        <w:rPr>
          <w:rFonts w:cstheme="minorHAnsi"/>
          <w:sz w:val="24"/>
          <w:szCs w:val="24"/>
        </w:rPr>
      </w:pPr>
      <w:r w:rsidRPr="005B5745">
        <w:rPr>
          <w:rFonts w:cstheme="minorHAnsi"/>
          <w:sz w:val="24"/>
          <w:szCs w:val="24"/>
        </w:rPr>
        <w:t>dass die im Finanzierungsplan beantragten Sachausgaben und Investitionen keine Anteile enthalten, die bereits durch die Infrastrukturpauschale abgegolten werden,</w:t>
      </w:r>
    </w:p>
    <w:p w14:paraId="48EA4E61" w14:textId="77777777" w:rsidR="00051DB8" w:rsidRPr="005B5745" w:rsidRDefault="00051DB8" w:rsidP="00051DB8">
      <w:pPr>
        <w:pStyle w:val="Listenabsatz"/>
        <w:numPr>
          <w:ilvl w:val="0"/>
          <w:numId w:val="25"/>
        </w:numPr>
        <w:spacing w:after="120" w:line="276" w:lineRule="auto"/>
        <w:contextualSpacing w:val="0"/>
        <w:jc w:val="both"/>
        <w:rPr>
          <w:rFonts w:cstheme="minorHAnsi"/>
          <w:sz w:val="24"/>
          <w:szCs w:val="24"/>
        </w:rPr>
      </w:pPr>
      <w:r w:rsidRPr="005B5745">
        <w:rPr>
          <w:rFonts w:cstheme="minorHAnsi"/>
          <w:sz w:val="24"/>
          <w:szCs w:val="24"/>
        </w:rPr>
        <w:t>dass keine Ausgaben beantragt werden, die von den Vergütungssystemen der Regelversorgung umfasst sind,</w:t>
      </w:r>
    </w:p>
    <w:p w14:paraId="5FCDC61D" w14:textId="77777777" w:rsidR="00051DB8" w:rsidRPr="005B5745" w:rsidRDefault="00051DB8" w:rsidP="00051DB8">
      <w:pPr>
        <w:pStyle w:val="Listenabsatz"/>
        <w:numPr>
          <w:ilvl w:val="0"/>
          <w:numId w:val="25"/>
        </w:numPr>
        <w:spacing w:after="120" w:line="276" w:lineRule="auto"/>
        <w:contextualSpacing w:val="0"/>
        <w:jc w:val="both"/>
        <w:rPr>
          <w:rFonts w:cstheme="minorHAnsi"/>
          <w:sz w:val="24"/>
          <w:szCs w:val="24"/>
        </w:rPr>
      </w:pPr>
      <w:r w:rsidRPr="005B5745">
        <w:rPr>
          <w:rFonts w:cstheme="minorHAnsi"/>
          <w:sz w:val="24"/>
          <w:szCs w:val="24"/>
        </w:rPr>
        <w:t>dass Eigenmittel – soweit diese im Finanzierungsplan veranschlagt wurden – selbst aufgebracht werden können,</w:t>
      </w:r>
    </w:p>
    <w:p w14:paraId="74362F6F" w14:textId="77777777" w:rsidR="00051DB8" w:rsidRPr="005B5745" w:rsidRDefault="00051DB8" w:rsidP="00051DB8">
      <w:pPr>
        <w:pStyle w:val="Listenabsatz"/>
        <w:numPr>
          <w:ilvl w:val="0"/>
          <w:numId w:val="25"/>
        </w:numPr>
        <w:spacing w:after="120" w:line="276" w:lineRule="auto"/>
        <w:contextualSpacing w:val="0"/>
        <w:jc w:val="both"/>
        <w:rPr>
          <w:rStyle w:val="iceouttxt"/>
          <w:rFonts w:cstheme="minorHAnsi"/>
          <w:sz w:val="24"/>
          <w:szCs w:val="24"/>
        </w:rPr>
      </w:pPr>
      <w:r w:rsidRPr="005B5745">
        <w:rPr>
          <w:rStyle w:val="iceouttxt"/>
          <w:rFonts w:cstheme="minorHAnsi"/>
          <w:sz w:val="24"/>
          <w:szCs w:val="24"/>
        </w:rPr>
        <w:t xml:space="preserve">dass er mit der Prüfung des Antrags durch </w:t>
      </w:r>
      <w:r w:rsidRPr="005B5745">
        <w:rPr>
          <w:rFonts w:cstheme="minorHAnsi"/>
          <w:sz w:val="24"/>
          <w:szCs w:val="24"/>
        </w:rPr>
        <w:t xml:space="preserve">Experten nach § 92b Absatz 6 SGB V </w:t>
      </w:r>
      <w:r w:rsidRPr="005B5745">
        <w:rPr>
          <w:rStyle w:val="iceouttxt"/>
          <w:rFonts w:cstheme="minorHAnsi"/>
          <w:sz w:val="24"/>
          <w:szCs w:val="24"/>
        </w:rPr>
        <w:t>und durch gegebenenfalls weitere Sachverständige/Gutachter(innen) einverstanden ist,</w:t>
      </w:r>
    </w:p>
    <w:p w14:paraId="59F933B5" w14:textId="77777777" w:rsidR="008C3D7B" w:rsidRPr="00144CCE" w:rsidRDefault="008C3D7B" w:rsidP="00B43EDA">
      <w:pPr>
        <w:pStyle w:val="Listenabsatz"/>
        <w:numPr>
          <w:ilvl w:val="0"/>
          <w:numId w:val="25"/>
        </w:numPr>
        <w:spacing w:after="120" w:line="276" w:lineRule="auto"/>
        <w:contextualSpacing w:val="0"/>
        <w:jc w:val="both"/>
        <w:rPr>
          <w:rFonts w:cstheme="minorHAnsi"/>
          <w:sz w:val="24"/>
          <w:szCs w:val="24"/>
        </w:rPr>
      </w:pPr>
      <w:bookmarkStart w:id="6" w:name="_Hlk89436622"/>
      <w:r>
        <w:rPr>
          <w:rFonts w:cstheme="minorHAnsi"/>
          <w:sz w:val="24"/>
          <w:szCs w:val="24"/>
        </w:rPr>
        <w:t>dass er</w:t>
      </w:r>
      <w:r w:rsidRPr="00573F8E">
        <w:rPr>
          <w:rFonts w:cstheme="minorHAnsi"/>
          <w:sz w:val="24"/>
          <w:szCs w:val="24"/>
        </w:rPr>
        <w:t xml:space="preserve"> sich an möglichen evaluierenden Maßnahmen, die aufgrund von gesetzlichen Vorgaben durchgeführt </w:t>
      </w:r>
      <w:r w:rsidRPr="00065B0E">
        <w:rPr>
          <w:rFonts w:cstheme="minorHAnsi"/>
          <w:sz w:val="24"/>
          <w:szCs w:val="24"/>
        </w:rPr>
        <w:t>oder</w:t>
      </w:r>
      <w:r w:rsidRPr="00573F8E">
        <w:rPr>
          <w:rFonts w:cstheme="minorHAnsi"/>
          <w:sz w:val="24"/>
          <w:szCs w:val="24"/>
        </w:rPr>
        <w:t xml:space="preserve"> die durch den Förderer initiiert werden, </w:t>
      </w:r>
      <w:r>
        <w:rPr>
          <w:rFonts w:cstheme="minorHAnsi"/>
          <w:sz w:val="24"/>
          <w:szCs w:val="24"/>
        </w:rPr>
        <w:t>beteiligt</w:t>
      </w:r>
      <w:r w:rsidRPr="00573F8E">
        <w:rPr>
          <w:rFonts w:cstheme="minorHAnsi"/>
          <w:sz w:val="24"/>
          <w:szCs w:val="24"/>
        </w:rPr>
        <w:t>. In diesem Zusammenhang sind Informationen und Daten, die für die Bewertung des Erfolgs der Fördermaßnahme relevant sind, bereitzustellen.</w:t>
      </w:r>
    </w:p>
    <w:bookmarkEnd w:id="6"/>
    <w:p w14:paraId="2723FC59" w14:textId="77777777" w:rsidR="00051DB8" w:rsidRPr="005B5745" w:rsidRDefault="00051DB8" w:rsidP="00051DB8">
      <w:pPr>
        <w:pStyle w:val="Listenabsatz"/>
        <w:numPr>
          <w:ilvl w:val="0"/>
          <w:numId w:val="25"/>
        </w:numPr>
        <w:spacing w:after="120" w:line="276" w:lineRule="auto"/>
        <w:ind w:left="357" w:hanging="357"/>
        <w:contextualSpacing w:val="0"/>
        <w:jc w:val="both"/>
        <w:rPr>
          <w:rFonts w:cstheme="minorHAnsi"/>
          <w:sz w:val="24"/>
          <w:szCs w:val="24"/>
        </w:rPr>
      </w:pPr>
      <w:r w:rsidRPr="005B5745">
        <w:rPr>
          <w:rFonts w:cstheme="minorHAnsi"/>
          <w:sz w:val="24"/>
          <w:szCs w:val="24"/>
        </w:rPr>
        <w:t xml:space="preserve">dass er mit der Veröffentlichung von Angaben zum Projekt entsprechend der Regelungen in den Allgemeinen Nebenbestimmungen </w:t>
      </w:r>
      <w:r>
        <w:rPr>
          <w:rFonts w:cstheme="minorHAnsi"/>
          <w:sz w:val="24"/>
          <w:szCs w:val="24"/>
        </w:rPr>
        <w:t>(</w:t>
      </w:r>
      <w:proofErr w:type="spellStart"/>
      <w:r>
        <w:rPr>
          <w:rFonts w:cstheme="minorHAnsi"/>
          <w:sz w:val="24"/>
          <w:szCs w:val="24"/>
        </w:rPr>
        <w:t>ANBest</w:t>
      </w:r>
      <w:proofErr w:type="spellEnd"/>
      <w:r>
        <w:rPr>
          <w:rFonts w:cstheme="minorHAnsi"/>
          <w:sz w:val="24"/>
          <w:szCs w:val="24"/>
        </w:rPr>
        <w:t xml:space="preserve">-IF) </w:t>
      </w:r>
      <w:r w:rsidRPr="005B5745">
        <w:rPr>
          <w:rFonts w:cstheme="minorHAnsi"/>
          <w:sz w:val="24"/>
          <w:szCs w:val="24"/>
        </w:rPr>
        <w:t>einverstanden ist,</w:t>
      </w:r>
    </w:p>
    <w:p w14:paraId="2A94B61A" w14:textId="34D496B6" w:rsidR="00051DB8" w:rsidRPr="005B5745" w:rsidRDefault="00051DB8" w:rsidP="00051DB8">
      <w:pPr>
        <w:pStyle w:val="Listenabsatz"/>
        <w:numPr>
          <w:ilvl w:val="0"/>
          <w:numId w:val="25"/>
        </w:numPr>
        <w:spacing w:after="120" w:line="276" w:lineRule="auto"/>
        <w:contextualSpacing w:val="0"/>
        <w:jc w:val="both"/>
        <w:rPr>
          <w:rFonts w:cstheme="minorHAnsi"/>
          <w:sz w:val="24"/>
          <w:szCs w:val="24"/>
        </w:rPr>
      </w:pPr>
      <w:r w:rsidRPr="005B5745">
        <w:rPr>
          <w:rFonts w:cstheme="minorHAnsi"/>
          <w:sz w:val="24"/>
          <w:szCs w:val="24"/>
        </w:rPr>
        <w:t xml:space="preserve">dass er im Falle der Förderung mit der Veröffentlichung einer Zusammenfassung seines Projekts sowie des Ergebnisberichts und des Evaluationsberichts auf der Internetseite des </w:t>
      </w:r>
      <w:r w:rsidR="000C6298">
        <w:rPr>
          <w:rFonts w:cstheme="minorHAnsi"/>
          <w:sz w:val="24"/>
          <w:szCs w:val="24"/>
        </w:rPr>
        <w:t>Innovationsausschuss</w:t>
      </w:r>
      <w:r w:rsidR="00A17FFE">
        <w:rPr>
          <w:rFonts w:cstheme="minorHAnsi"/>
          <w:sz w:val="24"/>
          <w:szCs w:val="24"/>
        </w:rPr>
        <w:t>es</w:t>
      </w:r>
      <w:r w:rsidR="000C6298">
        <w:rPr>
          <w:rFonts w:cstheme="minorHAnsi"/>
          <w:sz w:val="24"/>
          <w:szCs w:val="24"/>
        </w:rPr>
        <w:t xml:space="preserve"> beim G-BA</w:t>
      </w:r>
      <w:r w:rsidR="000C6298" w:rsidRPr="005B5745">
        <w:rPr>
          <w:rFonts w:cstheme="minorHAnsi"/>
          <w:sz w:val="24"/>
          <w:szCs w:val="24"/>
        </w:rPr>
        <w:t xml:space="preserve"> </w:t>
      </w:r>
      <w:r w:rsidRPr="005B5745">
        <w:rPr>
          <w:rFonts w:cstheme="minorHAnsi"/>
          <w:sz w:val="24"/>
          <w:szCs w:val="24"/>
        </w:rPr>
        <w:t>einverstanden ist,</w:t>
      </w:r>
    </w:p>
    <w:p w14:paraId="625A9F4C" w14:textId="04AB3C30" w:rsidR="008915E1" w:rsidRPr="008A1729" w:rsidRDefault="008915E1" w:rsidP="008915E1">
      <w:pPr>
        <w:pStyle w:val="Listenabsatz"/>
        <w:numPr>
          <w:ilvl w:val="0"/>
          <w:numId w:val="25"/>
        </w:numPr>
        <w:spacing w:after="120" w:line="276" w:lineRule="auto"/>
        <w:ind w:left="357" w:hanging="357"/>
        <w:contextualSpacing w:val="0"/>
        <w:jc w:val="both"/>
        <w:rPr>
          <w:rFonts w:cstheme="minorHAnsi"/>
          <w:sz w:val="24"/>
          <w:szCs w:val="24"/>
        </w:rPr>
      </w:pPr>
      <w:r w:rsidRPr="008A1729">
        <w:rPr>
          <w:rFonts w:cstheme="minorHAnsi"/>
          <w:sz w:val="24"/>
          <w:szCs w:val="24"/>
        </w:rPr>
        <w:t xml:space="preserve">dass bei der </w:t>
      </w:r>
      <w:r>
        <w:rPr>
          <w:rFonts w:cstheme="minorHAnsi"/>
          <w:sz w:val="24"/>
          <w:szCs w:val="24"/>
        </w:rPr>
        <w:t>Nutzung</w:t>
      </w:r>
      <w:r w:rsidRPr="008A1729">
        <w:rPr>
          <w:rFonts w:cstheme="minorHAnsi"/>
          <w:sz w:val="24"/>
          <w:szCs w:val="24"/>
        </w:rPr>
        <w:t xml:space="preserve"> von informationstechnischen Systemen (</w:t>
      </w:r>
      <w:r>
        <w:rPr>
          <w:rFonts w:cstheme="minorHAnsi"/>
          <w:sz w:val="24"/>
          <w:szCs w:val="24"/>
        </w:rPr>
        <w:t>u.</w:t>
      </w:r>
      <w:r w:rsidR="001F0D13">
        <w:rPr>
          <w:rFonts w:cstheme="minorHAnsi"/>
          <w:sz w:val="24"/>
          <w:szCs w:val="24"/>
        </w:rPr>
        <w:t> </w:t>
      </w:r>
      <w:r>
        <w:rPr>
          <w:rFonts w:cstheme="minorHAnsi"/>
          <w:sz w:val="24"/>
          <w:szCs w:val="24"/>
        </w:rPr>
        <w:t xml:space="preserve">a. </w:t>
      </w:r>
      <w:r w:rsidRPr="008A1729">
        <w:rPr>
          <w:rFonts w:cstheme="minorHAnsi"/>
          <w:sz w:val="24"/>
          <w:szCs w:val="24"/>
        </w:rPr>
        <w:t xml:space="preserve">E-Health-Lösungen, Telemedizin) die </w:t>
      </w:r>
      <w:r w:rsidRPr="00571E87">
        <w:rPr>
          <w:rFonts w:cstheme="minorHAnsi"/>
          <w:sz w:val="24"/>
          <w:szCs w:val="24"/>
        </w:rPr>
        <w:t>Regelungen zur Interoperabilität und Cybersicherheit im Gesundheitswesen</w:t>
      </w:r>
      <w:r w:rsidRPr="00571E87" w:rsidDel="00571E87">
        <w:rPr>
          <w:rFonts w:cstheme="minorHAnsi"/>
          <w:sz w:val="24"/>
          <w:szCs w:val="24"/>
        </w:rPr>
        <w:t xml:space="preserve"> </w:t>
      </w:r>
      <w:r>
        <w:rPr>
          <w:rFonts w:cstheme="minorHAnsi"/>
          <w:sz w:val="24"/>
          <w:szCs w:val="24"/>
        </w:rPr>
        <w:t xml:space="preserve">nach §§ 385ff. SGB V und insbesondere </w:t>
      </w:r>
      <w:r>
        <w:rPr>
          <w:rStyle w:val="fontstyle01"/>
          <w:i w:val="0"/>
        </w:rPr>
        <w:t xml:space="preserve">die Empfehlungen </w:t>
      </w:r>
      <w:r w:rsidRPr="00D158B3">
        <w:rPr>
          <w:rFonts w:ascii="Calibri" w:hAnsi="Calibri" w:cs="Calibri"/>
          <w:iCs/>
          <w:color w:val="000000"/>
          <w:sz w:val="24"/>
          <w:szCs w:val="24"/>
        </w:rPr>
        <w:t xml:space="preserve">des </w:t>
      </w:r>
      <w:r w:rsidRPr="00D158B3">
        <w:rPr>
          <w:rFonts w:ascii="Calibri" w:hAnsi="Calibri" w:cs="Calibri"/>
          <w:iCs/>
          <w:color w:val="000000"/>
          <w:sz w:val="24"/>
          <w:szCs w:val="24"/>
        </w:rPr>
        <w:lastRenderedPageBreak/>
        <w:t>Kompetenzzentrums für Interoperabilität im Gesundheitswesen</w:t>
      </w:r>
      <w:r w:rsidRPr="00D158B3" w:rsidDel="00D158B3">
        <w:rPr>
          <w:rFonts w:ascii="Calibri" w:hAnsi="Calibri" w:cs="Calibri"/>
          <w:iCs/>
          <w:color w:val="000000"/>
          <w:sz w:val="24"/>
          <w:szCs w:val="24"/>
        </w:rPr>
        <w:t xml:space="preserve"> </w:t>
      </w:r>
      <w:r>
        <w:rPr>
          <w:rStyle w:val="fontstyle01"/>
          <w:i w:val="0"/>
        </w:rPr>
        <w:t>und die verbindlichen Festlegungen des Bundesgesundheitsministeriums (BMG) nach §§ </w:t>
      </w:r>
      <w:r w:rsidRPr="00D158B3">
        <w:rPr>
          <w:rFonts w:ascii="Calibri" w:hAnsi="Calibri" w:cs="Calibri"/>
          <w:iCs/>
          <w:color w:val="000000"/>
          <w:sz w:val="24"/>
          <w:szCs w:val="24"/>
        </w:rPr>
        <w:t>389, 385 Absatz</w:t>
      </w:r>
      <w:r>
        <w:rPr>
          <w:rFonts w:ascii="Calibri" w:hAnsi="Calibri" w:cs="Calibri"/>
          <w:iCs/>
          <w:color w:val="000000"/>
          <w:sz w:val="24"/>
          <w:szCs w:val="24"/>
        </w:rPr>
        <w:t> </w:t>
      </w:r>
      <w:r w:rsidRPr="00D158B3">
        <w:rPr>
          <w:rFonts w:ascii="Calibri" w:hAnsi="Calibri" w:cs="Calibri"/>
          <w:iCs/>
          <w:color w:val="000000"/>
          <w:sz w:val="24"/>
          <w:szCs w:val="24"/>
        </w:rPr>
        <w:t>2 Satz</w:t>
      </w:r>
      <w:r>
        <w:rPr>
          <w:rFonts w:ascii="Calibri" w:hAnsi="Calibri" w:cs="Calibri"/>
          <w:iCs/>
          <w:color w:val="000000"/>
          <w:sz w:val="24"/>
          <w:szCs w:val="24"/>
        </w:rPr>
        <w:t> </w:t>
      </w:r>
      <w:r w:rsidRPr="00D158B3">
        <w:rPr>
          <w:rFonts w:ascii="Calibri" w:hAnsi="Calibri" w:cs="Calibri"/>
          <w:iCs/>
          <w:color w:val="000000"/>
          <w:sz w:val="24"/>
          <w:szCs w:val="24"/>
        </w:rPr>
        <w:t>1 Nummer</w:t>
      </w:r>
      <w:r>
        <w:rPr>
          <w:rFonts w:ascii="Calibri" w:hAnsi="Calibri" w:cs="Calibri"/>
          <w:iCs/>
          <w:color w:val="000000"/>
          <w:sz w:val="24"/>
          <w:szCs w:val="24"/>
        </w:rPr>
        <w:t> </w:t>
      </w:r>
      <w:r w:rsidRPr="00D158B3">
        <w:rPr>
          <w:rFonts w:ascii="Calibri" w:hAnsi="Calibri" w:cs="Calibri"/>
          <w:iCs/>
          <w:color w:val="000000"/>
          <w:sz w:val="24"/>
          <w:szCs w:val="24"/>
        </w:rPr>
        <w:t xml:space="preserve">1 </w:t>
      </w:r>
      <w:r w:rsidRPr="00FA27D1">
        <w:rPr>
          <w:rFonts w:ascii="Calibri" w:hAnsi="Calibri" w:cs="Calibri"/>
          <w:iCs/>
          <w:color w:val="000000"/>
          <w:sz w:val="24"/>
          <w:szCs w:val="24"/>
        </w:rPr>
        <w:t>SGB</w:t>
      </w:r>
      <w:r>
        <w:rPr>
          <w:rFonts w:ascii="Calibri" w:hAnsi="Calibri" w:cs="Calibri"/>
          <w:iCs/>
          <w:color w:val="000000"/>
          <w:sz w:val="24"/>
          <w:szCs w:val="24"/>
        </w:rPr>
        <w:t> </w:t>
      </w:r>
      <w:r w:rsidRPr="00FA27D1">
        <w:rPr>
          <w:rFonts w:ascii="Calibri" w:hAnsi="Calibri" w:cs="Calibri"/>
          <w:iCs/>
          <w:color w:val="000000"/>
          <w:sz w:val="24"/>
          <w:szCs w:val="24"/>
        </w:rPr>
        <w:t>V</w:t>
      </w:r>
      <w:r>
        <w:rPr>
          <w:rFonts w:ascii="Calibri" w:hAnsi="Calibri" w:cs="Calibri"/>
          <w:iCs/>
          <w:color w:val="000000"/>
          <w:sz w:val="24"/>
          <w:szCs w:val="24"/>
        </w:rPr>
        <w:t> </w:t>
      </w:r>
      <w:r w:rsidRPr="00FA27D1">
        <w:rPr>
          <w:rFonts w:ascii="Calibri" w:hAnsi="Calibri" w:cs="Calibri"/>
          <w:iCs/>
          <w:color w:val="000000"/>
          <w:sz w:val="24"/>
          <w:szCs w:val="24"/>
        </w:rPr>
        <w:t>i.</w:t>
      </w:r>
      <w:r>
        <w:rPr>
          <w:rFonts w:ascii="Calibri" w:hAnsi="Calibri" w:cs="Calibri"/>
          <w:iCs/>
          <w:color w:val="000000"/>
          <w:sz w:val="24"/>
          <w:szCs w:val="24"/>
        </w:rPr>
        <w:t> </w:t>
      </w:r>
      <w:r w:rsidRPr="00FA27D1">
        <w:rPr>
          <w:rFonts w:ascii="Calibri" w:hAnsi="Calibri" w:cs="Calibri"/>
          <w:iCs/>
          <w:color w:val="000000"/>
          <w:sz w:val="24"/>
          <w:szCs w:val="24"/>
        </w:rPr>
        <w:t>V.</w:t>
      </w:r>
      <w:r>
        <w:rPr>
          <w:rFonts w:ascii="Calibri" w:hAnsi="Calibri" w:cs="Calibri"/>
          <w:iCs/>
          <w:color w:val="000000"/>
          <w:sz w:val="24"/>
          <w:szCs w:val="24"/>
        </w:rPr>
        <w:t> </w:t>
      </w:r>
      <w:r w:rsidRPr="00FA27D1">
        <w:rPr>
          <w:rFonts w:ascii="Calibri" w:hAnsi="Calibri" w:cs="Calibri"/>
          <w:iCs/>
          <w:color w:val="000000"/>
          <w:sz w:val="24"/>
          <w:szCs w:val="24"/>
        </w:rPr>
        <w:t>m. §</w:t>
      </w:r>
      <w:r>
        <w:rPr>
          <w:rFonts w:ascii="Calibri" w:hAnsi="Calibri" w:cs="Calibri"/>
          <w:iCs/>
          <w:color w:val="000000"/>
          <w:sz w:val="24"/>
          <w:szCs w:val="24"/>
        </w:rPr>
        <w:t> </w:t>
      </w:r>
      <w:r w:rsidRPr="00FA27D1">
        <w:rPr>
          <w:rFonts w:ascii="Calibri" w:hAnsi="Calibri" w:cs="Calibri"/>
          <w:iCs/>
          <w:color w:val="000000"/>
          <w:sz w:val="24"/>
          <w:szCs w:val="24"/>
        </w:rPr>
        <w:t>10 der Gesundheits-IT-Interoperabilitäts-</w:t>
      </w:r>
      <w:proofErr w:type="spellStart"/>
      <w:r w:rsidRPr="00FA27D1">
        <w:rPr>
          <w:rFonts w:ascii="Calibri" w:hAnsi="Calibri" w:cs="Calibri"/>
          <w:iCs/>
          <w:color w:val="000000"/>
          <w:sz w:val="24"/>
          <w:szCs w:val="24"/>
        </w:rPr>
        <w:t>Governance</w:t>
      </w:r>
      <w:proofErr w:type="spellEnd"/>
      <w:r w:rsidRPr="00FA27D1">
        <w:rPr>
          <w:rFonts w:ascii="Calibri" w:hAnsi="Calibri" w:cs="Calibri"/>
          <w:iCs/>
          <w:color w:val="000000"/>
          <w:sz w:val="24"/>
          <w:szCs w:val="24"/>
        </w:rPr>
        <w:t xml:space="preserve">-Verordnung (GIGV) </w:t>
      </w:r>
      <w:r w:rsidRPr="008A1729">
        <w:rPr>
          <w:rFonts w:cstheme="minorHAnsi"/>
          <w:sz w:val="24"/>
          <w:szCs w:val="24"/>
        </w:rPr>
        <w:t>eingehalten und benannt werden,</w:t>
      </w:r>
    </w:p>
    <w:p w14:paraId="70154646" w14:textId="77777777" w:rsidR="00051DB8" w:rsidRPr="00603A32" w:rsidRDefault="00051DB8" w:rsidP="00051DB8">
      <w:pPr>
        <w:pStyle w:val="Listenabsatz"/>
        <w:numPr>
          <w:ilvl w:val="0"/>
          <w:numId w:val="25"/>
        </w:numPr>
        <w:spacing w:after="120" w:line="276" w:lineRule="auto"/>
        <w:ind w:left="357" w:hanging="357"/>
        <w:contextualSpacing w:val="0"/>
        <w:jc w:val="both"/>
        <w:rPr>
          <w:rFonts w:cstheme="minorHAnsi"/>
          <w:sz w:val="24"/>
          <w:szCs w:val="24"/>
        </w:rPr>
      </w:pPr>
      <w:r w:rsidRPr="00603A32">
        <w:rPr>
          <w:rFonts w:cstheme="minorHAnsi"/>
          <w:sz w:val="24"/>
          <w:szCs w:val="24"/>
        </w:rPr>
        <w:t>dass für das Projekt relevante Regelungen zu offenen und standardisierten Schnittstellen für informationstechnische Systeme nach § 371 ff. SGB V gewährleistet werden,</w:t>
      </w:r>
    </w:p>
    <w:p w14:paraId="2AC19078" w14:textId="77777777" w:rsidR="008915E1" w:rsidRPr="008A1729" w:rsidRDefault="008915E1" w:rsidP="008915E1">
      <w:pPr>
        <w:pStyle w:val="Listenabsatz"/>
        <w:numPr>
          <w:ilvl w:val="0"/>
          <w:numId w:val="25"/>
        </w:numPr>
        <w:spacing w:after="120" w:line="276" w:lineRule="auto"/>
        <w:ind w:left="357" w:hanging="357"/>
        <w:contextualSpacing w:val="0"/>
        <w:jc w:val="both"/>
        <w:rPr>
          <w:rFonts w:cstheme="minorHAnsi"/>
          <w:sz w:val="24"/>
          <w:szCs w:val="24"/>
        </w:rPr>
      </w:pPr>
      <w:r w:rsidRPr="008A1729">
        <w:rPr>
          <w:rFonts w:cstheme="minorHAnsi"/>
          <w:sz w:val="24"/>
          <w:szCs w:val="24"/>
        </w:rPr>
        <w:t>dass bei der Nutzung von weiteren Anwendungen der Telematikinfrastruktur (ohne Nutzung der eGK) im Sinne von § 306 Absatz 1 Satz 2 Nummer 2 SGB V die Nutzungsvoraussetzungen der gematik nach § 327 Absatz 2 SGB V erfüllt werden und das Bestätigungsverfahren bei der gematik gemäß § 327 Absatz 3 SGB V spätestens zum Projektstart abgeschlossen ist,</w:t>
      </w:r>
    </w:p>
    <w:p w14:paraId="5E137DCE" w14:textId="77777777" w:rsidR="00051DB8" w:rsidRPr="003B5C4B" w:rsidRDefault="00051DB8" w:rsidP="00FD4B7F">
      <w:pPr>
        <w:pStyle w:val="Listenabsatz"/>
        <w:numPr>
          <w:ilvl w:val="0"/>
          <w:numId w:val="25"/>
        </w:numPr>
        <w:spacing w:after="120" w:line="276" w:lineRule="auto"/>
        <w:ind w:left="357" w:hanging="357"/>
        <w:contextualSpacing w:val="0"/>
        <w:jc w:val="both"/>
        <w:rPr>
          <w:rFonts w:cstheme="minorHAnsi"/>
          <w:sz w:val="24"/>
          <w:szCs w:val="24"/>
        </w:rPr>
      </w:pPr>
      <w:r w:rsidRPr="003B5C4B">
        <w:rPr>
          <w:rFonts w:cstheme="minorHAnsi"/>
          <w:sz w:val="24"/>
          <w:szCs w:val="24"/>
        </w:rPr>
        <w:t>dass die von der gematik festgelegten sicheren Verfahren zur Übermittlung medizinischer Dokumente über die Telematikinfrastruktur nach § 311 Absatz 6 SGB V eingehalten werden,</w:t>
      </w:r>
    </w:p>
    <w:p w14:paraId="2CCE2E44" w14:textId="77777777" w:rsidR="00051DB8" w:rsidRPr="005B5745" w:rsidRDefault="00051DB8" w:rsidP="00051DB8">
      <w:pPr>
        <w:pStyle w:val="Listenabsatz"/>
        <w:numPr>
          <w:ilvl w:val="0"/>
          <w:numId w:val="25"/>
        </w:numPr>
        <w:spacing w:after="120" w:line="276" w:lineRule="auto"/>
        <w:contextualSpacing w:val="0"/>
        <w:jc w:val="both"/>
        <w:rPr>
          <w:rFonts w:cstheme="minorHAnsi"/>
          <w:sz w:val="24"/>
          <w:szCs w:val="24"/>
        </w:rPr>
      </w:pPr>
      <w:r w:rsidRPr="005B5745">
        <w:rPr>
          <w:rFonts w:cstheme="minorHAnsi"/>
          <w:sz w:val="24"/>
          <w:szCs w:val="24"/>
        </w:rPr>
        <w:t>dass die einschlägigen datenschutzrechtlichen Bestimmungen, die sich insbesondere aus den Vorschriften der Datenschutz-Grundverordnung (DSGVO), des Bundesdatenschutzgesetzes (BDSG), des SGB V und SGB X ergeben, sowie ethische und wissenschaftliche Standards eingehalten werden,</w:t>
      </w:r>
    </w:p>
    <w:p w14:paraId="7CD1A5CA" w14:textId="31A47CCC" w:rsidR="00051DB8" w:rsidRPr="005B5745" w:rsidRDefault="00051DB8" w:rsidP="00051DB8">
      <w:pPr>
        <w:pStyle w:val="Listenabsatz"/>
        <w:numPr>
          <w:ilvl w:val="0"/>
          <w:numId w:val="25"/>
        </w:numPr>
        <w:spacing w:after="120" w:line="276" w:lineRule="auto"/>
        <w:contextualSpacing w:val="0"/>
        <w:jc w:val="both"/>
        <w:rPr>
          <w:rFonts w:cstheme="minorHAnsi"/>
          <w:sz w:val="24"/>
          <w:szCs w:val="24"/>
        </w:rPr>
      </w:pPr>
      <w:r w:rsidRPr="005B5745">
        <w:rPr>
          <w:rFonts w:cstheme="minorHAnsi"/>
          <w:sz w:val="24"/>
          <w:szCs w:val="24"/>
        </w:rPr>
        <w:t>dass Beschäftigte des Antragstellers oder sonstige natürliche Personen entsprechend der gültigen Datenschutzbestimmungen informiert und deren Einverständnis eingeholt wurde</w:t>
      </w:r>
      <w:r w:rsidR="006E7104">
        <w:rPr>
          <w:rFonts w:cstheme="minorHAnsi"/>
          <w:sz w:val="24"/>
          <w:szCs w:val="24"/>
        </w:rPr>
        <w:t>(n)</w:t>
      </w:r>
      <w:r w:rsidRPr="005B5745">
        <w:rPr>
          <w:rFonts w:cstheme="minorHAnsi"/>
          <w:sz w:val="24"/>
          <w:szCs w:val="24"/>
        </w:rPr>
        <w:t>, sofern im Antrag personenbezogene Daten dieser Personen enthalten sind,</w:t>
      </w:r>
    </w:p>
    <w:p w14:paraId="11D23457" w14:textId="77777777" w:rsidR="00051DB8" w:rsidRPr="005B5745" w:rsidRDefault="00051DB8" w:rsidP="00051DB8">
      <w:pPr>
        <w:pStyle w:val="Listenabsatz"/>
        <w:numPr>
          <w:ilvl w:val="0"/>
          <w:numId w:val="25"/>
        </w:numPr>
        <w:spacing w:after="120" w:line="276" w:lineRule="auto"/>
        <w:contextualSpacing w:val="0"/>
        <w:jc w:val="both"/>
        <w:rPr>
          <w:rFonts w:cstheme="minorHAnsi"/>
          <w:sz w:val="24"/>
          <w:szCs w:val="24"/>
        </w:rPr>
      </w:pPr>
      <w:r w:rsidRPr="005B5745">
        <w:rPr>
          <w:rStyle w:val="iceouttxt"/>
          <w:rFonts w:cstheme="minorHAnsi"/>
          <w:sz w:val="24"/>
          <w:szCs w:val="24"/>
        </w:rPr>
        <w:t xml:space="preserve">dass die im Antrag enthaltenen personenbezogenen Daten und sonstigen Angaben vom Empfänger des Antrags und seinen Beauftragten im Rahmen seiner/ihrer Zuständigkeit erhoben, verarbeitet und genutzt werden dürfen. Eine Weitergabe dieser Daten an andere Stellen richtet sich nach </w:t>
      </w:r>
      <w:r w:rsidRPr="005B5745">
        <w:rPr>
          <w:rFonts w:cstheme="minorHAnsi"/>
          <w:sz w:val="24"/>
          <w:szCs w:val="24"/>
        </w:rPr>
        <w:t xml:space="preserve">den Vorschriften der Datenschutz-Grundverordnung (DSGVO), </w:t>
      </w:r>
      <w:r w:rsidRPr="005B5745">
        <w:rPr>
          <w:rStyle w:val="iceouttxt"/>
          <w:rFonts w:cstheme="minorHAnsi"/>
          <w:sz w:val="24"/>
          <w:szCs w:val="24"/>
        </w:rPr>
        <w:t>dem Bundesdatenschutzgesetz (BDSG) bzw. diesen vorgehenden Rechtsvorschriften (§ 1 Absatz</w:t>
      </w:r>
      <w:r>
        <w:rPr>
          <w:rStyle w:val="iceouttxt"/>
          <w:rFonts w:cstheme="minorHAnsi"/>
          <w:sz w:val="24"/>
          <w:szCs w:val="24"/>
        </w:rPr>
        <w:t> </w:t>
      </w:r>
      <w:r w:rsidRPr="005B5745">
        <w:rPr>
          <w:rStyle w:val="iceouttxt"/>
          <w:rFonts w:cstheme="minorHAnsi"/>
          <w:sz w:val="24"/>
          <w:szCs w:val="24"/>
        </w:rPr>
        <w:t>3 BDSG).</w:t>
      </w:r>
    </w:p>
    <w:p w14:paraId="482EAE1E" w14:textId="77777777" w:rsidR="00051DB8" w:rsidRPr="005B5745" w:rsidRDefault="00051DB8" w:rsidP="00051DB8">
      <w:pPr>
        <w:pStyle w:val="Listenabsatz"/>
        <w:spacing w:after="120" w:line="276" w:lineRule="auto"/>
        <w:ind w:left="0"/>
        <w:contextualSpacing w:val="0"/>
        <w:jc w:val="both"/>
        <w:rPr>
          <w:rFonts w:cstheme="minorHAnsi"/>
          <w:i/>
          <w:sz w:val="24"/>
          <w:szCs w:val="24"/>
        </w:rPr>
      </w:pPr>
      <w:r w:rsidRPr="005B5745">
        <w:rPr>
          <w:rFonts w:cstheme="minorHAnsi"/>
          <w:i/>
          <w:sz w:val="24"/>
          <w:szCs w:val="24"/>
        </w:rPr>
        <w:t>Nur bei einem Antrag zur Förderung von neuen Versorgungsformen:</w:t>
      </w:r>
    </w:p>
    <w:p w14:paraId="41DA9DCC" w14:textId="77777777" w:rsidR="00051DB8" w:rsidRPr="005B5745" w:rsidRDefault="00051DB8" w:rsidP="00051DB8">
      <w:pPr>
        <w:pStyle w:val="Listenabsatz"/>
        <w:numPr>
          <w:ilvl w:val="0"/>
          <w:numId w:val="25"/>
        </w:numPr>
        <w:spacing w:after="120" w:line="276" w:lineRule="auto"/>
        <w:contextualSpacing w:val="0"/>
        <w:jc w:val="both"/>
        <w:rPr>
          <w:rFonts w:cstheme="minorHAnsi"/>
          <w:sz w:val="24"/>
          <w:szCs w:val="24"/>
        </w:rPr>
      </w:pPr>
      <w:r w:rsidRPr="005B5745">
        <w:rPr>
          <w:rFonts w:cstheme="minorHAnsi"/>
          <w:sz w:val="24"/>
          <w:szCs w:val="24"/>
        </w:rPr>
        <w:t>dass alle teilnehmenden Leistungserbringer zur Versorgung in der gesetzlichen Krankenversicherung berechtigt sind,</w:t>
      </w:r>
    </w:p>
    <w:p w14:paraId="7AE48056" w14:textId="77777777" w:rsidR="00051DB8" w:rsidRPr="005B5745" w:rsidRDefault="00051DB8" w:rsidP="00051DB8">
      <w:pPr>
        <w:pStyle w:val="Listenabsatz"/>
        <w:spacing w:after="120" w:line="276" w:lineRule="auto"/>
        <w:ind w:left="0"/>
        <w:contextualSpacing w:val="0"/>
        <w:jc w:val="both"/>
        <w:rPr>
          <w:rFonts w:cstheme="minorHAnsi"/>
          <w:i/>
          <w:sz w:val="24"/>
          <w:szCs w:val="24"/>
        </w:rPr>
      </w:pPr>
      <w:r w:rsidRPr="005B5745">
        <w:rPr>
          <w:rFonts w:cstheme="minorHAnsi"/>
          <w:i/>
          <w:sz w:val="24"/>
          <w:szCs w:val="24"/>
        </w:rPr>
        <w:t>Bei Leistungserbringern aus einem anderen Mitgliedstaat der Europäischen Union, einem anderen Vertragsstaat des Abkommens über den Europäischen Wirtschaftsraum oder der Schweiz:</w:t>
      </w:r>
    </w:p>
    <w:p w14:paraId="2B1C4C4B" w14:textId="77777777" w:rsidR="00051DB8" w:rsidRPr="005B5745" w:rsidRDefault="00051DB8" w:rsidP="00051DB8">
      <w:pPr>
        <w:pStyle w:val="Listenabsatz"/>
        <w:numPr>
          <w:ilvl w:val="0"/>
          <w:numId w:val="25"/>
        </w:numPr>
        <w:spacing w:after="120" w:line="276" w:lineRule="auto"/>
        <w:contextualSpacing w:val="0"/>
        <w:jc w:val="both"/>
        <w:rPr>
          <w:rFonts w:cstheme="minorHAnsi"/>
          <w:sz w:val="24"/>
          <w:szCs w:val="24"/>
        </w:rPr>
      </w:pPr>
      <w:r w:rsidRPr="005B5745">
        <w:rPr>
          <w:rFonts w:cstheme="minorHAnsi"/>
          <w:sz w:val="24"/>
          <w:szCs w:val="24"/>
        </w:rPr>
        <w:t xml:space="preserve">dass alle teilnehmenden Leistungserbringer im jeweiligen nationalen System der Krankenversicherung des Aufenthaltsstaates zur Versorgung der Versicherten berechtigt oder die Bedingungen des Zugangs und der Ausübung des Berufs Gegenstand einer Richtlinie der Europäischen Gemeinschaft sind (§ 13 Absatz 4 Satz 2 SGB V) und </w:t>
      </w:r>
    </w:p>
    <w:p w14:paraId="77A7A632" w14:textId="77777777" w:rsidR="00051DB8" w:rsidRPr="005B5745" w:rsidRDefault="00051DB8" w:rsidP="00051DB8">
      <w:pPr>
        <w:pStyle w:val="Listenabsatz"/>
        <w:numPr>
          <w:ilvl w:val="0"/>
          <w:numId w:val="25"/>
        </w:numPr>
        <w:spacing w:after="120" w:line="276" w:lineRule="auto"/>
        <w:contextualSpacing w:val="0"/>
        <w:jc w:val="both"/>
        <w:rPr>
          <w:rFonts w:cstheme="minorHAnsi"/>
          <w:sz w:val="24"/>
          <w:szCs w:val="24"/>
        </w:rPr>
      </w:pPr>
      <w:r w:rsidRPr="005B5745">
        <w:rPr>
          <w:rFonts w:cstheme="minorHAnsi"/>
          <w:sz w:val="24"/>
          <w:szCs w:val="24"/>
        </w:rPr>
        <w:t>dass die teilnehmenden Leistungserbringer die Mittel, die sie aus dem Innovationsfonds erhalten, ausschließlich für die Behandlung von in Deutschland (gesetzlich) krankenversicherten Patienten einsetzen.</w:t>
      </w:r>
    </w:p>
    <w:p w14:paraId="759FBAE8" w14:textId="77777777" w:rsidR="00051DB8" w:rsidRPr="005B5745" w:rsidRDefault="00051DB8" w:rsidP="00051DB8">
      <w:pPr>
        <w:pStyle w:val="Listenabsatz"/>
        <w:suppressAutoHyphens/>
        <w:spacing w:line="276" w:lineRule="auto"/>
        <w:ind w:left="425" w:hanging="425"/>
        <w:contextualSpacing w:val="0"/>
        <w:jc w:val="both"/>
        <w:rPr>
          <w:rFonts w:cstheme="minorHAnsi"/>
          <w:sz w:val="24"/>
          <w:szCs w:val="24"/>
        </w:rPr>
      </w:pPr>
    </w:p>
    <w:p w14:paraId="0BD2421B" w14:textId="7DA16162" w:rsidR="00051DB8" w:rsidRDefault="00051DB8" w:rsidP="00051DB8">
      <w:pPr>
        <w:suppressAutoHyphens/>
        <w:spacing w:line="276" w:lineRule="auto"/>
        <w:ind w:left="425" w:hanging="425"/>
        <w:jc w:val="both"/>
        <w:rPr>
          <w:rFonts w:cstheme="minorHAnsi"/>
          <w:sz w:val="24"/>
          <w:szCs w:val="24"/>
        </w:rPr>
      </w:pPr>
      <w:r w:rsidRPr="005B5745">
        <w:rPr>
          <w:rFonts w:cstheme="minorHAnsi"/>
          <w:sz w:val="24"/>
          <w:szCs w:val="24"/>
        </w:rPr>
        <w:t>Der Antragsteller übt im Projekt:</w:t>
      </w:r>
    </w:p>
    <w:bookmarkStart w:id="7" w:name="_Hlk162536756"/>
    <w:p w14:paraId="1C3EC7F9" w14:textId="2780C3CF" w:rsidR="00051DB8" w:rsidRPr="005B5745" w:rsidRDefault="004226C8" w:rsidP="00051DB8">
      <w:pPr>
        <w:pStyle w:val="Listenabsatz"/>
        <w:keepNext/>
        <w:tabs>
          <w:tab w:val="left" w:pos="851"/>
        </w:tabs>
        <w:spacing w:after="120" w:line="276" w:lineRule="auto"/>
        <w:ind w:left="851" w:hanging="425"/>
        <w:contextualSpacing w:val="0"/>
        <w:jc w:val="both"/>
        <w:rPr>
          <w:rFonts w:cstheme="minorHAnsi"/>
          <w:sz w:val="24"/>
          <w:szCs w:val="24"/>
        </w:rPr>
      </w:pPr>
      <w:sdt>
        <w:sdtPr>
          <w:rPr>
            <w:rFonts w:cstheme="minorHAnsi"/>
            <w:bCs/>
            <w:sz w:val="28"/>
            <w:szCs w:val="24"/>
          </w:rPr>
          <w:id w:val="-813336121"/>
          <w14:checkbox>
            <w14:checked w14:val="0"/>
            <w14:checkedState w14:val="2612" w14:font="MS Gothic"/>
            <w14:uncheckedState w14:val="2610" w14:font="MS Gothic"/>
          </w14:checkbox>
        </w:sdtPr>
        <w:sdtEndPr/>
        <w:sdtContent>
          <w:r w:rsidR="00D85AA4">
            <w:rPr>
              <w:rFonts w:ascii="MS Gothic" w:eastAsia="MS Gothic" w:hAnsi="MS Gothic" w:cstheme="minorHAnsi" w:hint="eastAsia"/>
              <w:bCs/>
              <w:sz w:val="28"/>
              <w:szCs w:val="24"/>
            </w:rPr>
            <w:t>☐</w:t>
          </w:r>
        </w:sdtContent>
      </w:sdt>
      <w:bookmarkEnd w:id="7"/>
      <w:r w:rsidR="00051DB8" w:rsidRPr="005B5745">
        <w:rPr>
          <w:rFonts w:cstheme="minorHAnsi"/>
          <w:sz w:val="24"/>
          <w:szCs w:val="24"/>
        </w:rPr>
        <w:tab/>
        <w:t>eine wirtschaftliche Tätigkeit aus.</w:t>
      </w:r>
    </w:p>
    <w:p w14:paraId="2F8A5DD8" w14:textId="6578F6E2" w:rsidR="00051DB8" w:rsidRPr="005B5745" w:rsidRDefault="004226C8" w:rsidP="00051DB8">
      <w:pPr>
        <w:pStyle w:val="Listenabsatz"/>
        <w:keepNext/>
        <w:tabs>
          <w:tab w:val="left" w:pos="851"/>
        </w:tabs>
        <w:spacing w:after="120" w:line="276" w:lineRule="auto"/>
        <w:ind w:left="851" w:hanging="425"/>
        <w:contextualSpacing w:val="0"/>
        <w:jc w:val="both"/>
        <w:rPr>
          <w:rFonts w:cstheme="minorHAnsi"/>
          <w:sz w:val="24"/>
          <w:szCs w:val="24"/>
        </w:rPr>
      </w:pPr>
      <w:sdt>
        <w:sdtPr>
          <w:rPr>
            <w:rFonts w:cstheme="minorHAnsi"/>
            <w:bCs/>
            <w:sz w:val="28"/>
            <w:szCs w:val="24"/>
          </w:rPr>
          <w:id w:val="1241216532"/>
          <w14:checkbox>
            <w14:checked w14:val="0"/>
            <w14:checkedState w14:val="2612" w14:font="MS Gothic"/>
            <w14:uncheckedState w14:val="2610" w14:font="MS Gothic"/>
          </w14:checkbox>
        </w:sdtPr>
        <w:sdtEndPr/>
        <w:sdtContent>
          <w:r w:rsidR="003B5C4B">
            <w:rPr>
              <w:rFonts w:ascii="MS Gothic" w:eastAsia="MS Gothic" w:hAnsi="MS Gothic" w:cstheme="minorHAnsi" w:hint="eastAsia"/>
              <w:bCs/>
              <w:sz w:val="28"/>
              <w:szCs w:val="24"/>
            </w:rPr>
            <w:t>☐</w:t>
          </w:r>
        </w:sdtContent>
      </w:sdt>
      <w:r w:rsidR="00051DB8" w:rsidRPr="005B5745">
        <w:rPr>
          <w:rFonts w:cstheme="minorHAnsi"/>
          <w:sz w:val="24"/>
          <w:szCs w:val="24"/>
        </w:rPr>
        <w:tab/>
        <w:t>eine nichtwirtschaftliche Tätigkeit aus.</w:t>
      </w:r>
    </w:p>
    <w:p w14:paraId="6A3EFEC2" w14:textId="77777777" w:rsidR="00051DB8" w:rsidRPr="005B5745" w:rsidRDefault="00051DB8" w:rsidP="00051DB8">
      <w:pPr>
        <w:pStyle w:val="Listenabsatz"/>
        <w:suppressAutoHyphens/>
        <w:spacing w:line="276" w:lineRule="auto"/>
        <w:ind w:left="425" w:hanging="425"/>
        <w:contextualSpacing w:val="0"/>
        <w:jc w:val="both"/>
        <w:rPr>
          <w:rFonts w:cstheme="minorHAnsi"/>
          <w:sz w:val="24"/>
          <w:szCs w:val="24"/>
        </w:rPr>
      </w:pPr>
    </w:p>
    <w:p w14:paraId="0DC049C6" w14:textId="77777777" w:rsidR="00051DB8" w:rsidRPr="005B5745" w:rsidRDefault="00051DB8" w:rsidP="00051DB8">
      <w:pPr>
        <w:tabs>
          <w:tab w:val="left" w:pos="851"/>
        </w:tabs>
        <w:suppressAutoHyphens/>
        <w:spacing w:line="276" w:lineRule="auto"/>
        <w:jc w:val="both"/>
        <w:rPr>
          <w:rFonts w:cstheme="minorHAnsi"/>
          <w:sz w:val="24"/>
          <w:szCs w:val="24"/>
        </w:rPr>
      </w:pPr>
      <w:r w:rsidRPr="005B5745">
        <w:rPr>
          <w:rFonts w:cstheme="minorHAnsi"/>
          <w:sz w:val="24"/>
          <w:szCs w:val="24"/>
        </w:rPr>
        <w:t>Der Antragsteller unterliegt</w:t>
      </w:r>
    </w:p>
    <w:p w14:paraId="24DAD69F" w14:textId="2FF724BB" w:rsidR="00051DB8" w:rsidRPr="005B5745" w:rsidRDefault="004226C8" w:rsidP="00051DB8">
      <w:pPr>
        <w:pStyle w:val="Listenabsatz"/>
        <w:keepNext/>
        <w:tabs>
          <w:tab w:val="left" w:pos="851"/>
        </w:tabs>
        <w:spacing w:after="120" w:line="276" w:lineRule="auto"/>
        <w:ind w:left="851" w:hanging="425"/>
        <w:contextualSpacing w:val="0"/>
        <w:jc w:val="both"/>
        <w:rPr>
          <w:rFonts w:cstheme="minorHAnsi"/>
          <w:sz w:val="24"/>
          <w:szCs w:val="24"/>
        </w:rPr>
      </w:pPr>
      <w:sdt>
        <w:sdtPr>
          <w:rPr>
            <w:rFonts w:cstheme="minorHAnsi"/>
            <w:bCs/>
            <w:sz w:val="28"/>
            <w:szCs w:val="24"/>
          </w:rPr>
          <w:id w:val="-541287154"/>
          <w14:checkbox>
            <w14:checked w14:val="0"/>
            <w14:checkedState w14:val="2612" w14:font="MS Gothic"/>
            <w14:uncheckedState w14:val="2610" w14:font="MS Gothic"/>
          </w14:checkbox>
        </w:sdtPr>
        <w:sdtEndPr/>
        <w:sdtContent>
          <w:r w:rsidR="003B5C4B">
            <w:rPr>
              <w:rFonts w:ascii="MS Gothic" w:eastAsia="MS Gothic" w:hAnsi="MS Gothic" w:cstheme="minorHAnsi" w:hint="eastAsia"/>
              <w:bCs/>
              <w:sz w:val="28"/>
              <w:szCs w:val="24"/>
            </w:rPr>
            <w:t>☐</w:t>
          </w:r>
        </w:sdtContent>
      </w:sdt>
      <w:r w:rsidR="00051DB8" w:rsidRPr="005B5745">
        <w:rPr>
          <w:rFonts w:cstheme="minorHAnsi"/>
          <w:sz w:val="24"/>
          <w:szCs w:val="24"/>
        </w:rPr>
        <w:tab/>
        <w:t>dem deutschen Vergaberecht.</w:t>
      </w:r>
    </w:p>
    <w:p w14:paraId="7A68533F" w14:textId="216DF57C" w:rsidR="00051DB8" w:rsidRPr="005B5745" w:rsidRDefault="004226C8" w:rsidP="00051DB8">
      <w:pPr>
        <w:pStyle w:val="Listenabsatz"/>
        <w:keepNext/>
        <w:tabs>
          <w:tab w:val="left" w:pos="851"/>
        </w:tabs>
        <w:spacing w:after="120" w:line="276" w:lineRule="auto"/>
        <w:ind w:left="851" w:hanging="425"/>
        <w:contextualSpacing w:val="0"/>
        <w:jc w:val="both"/>
        <w:rPr>
          <w:rFonts w:cstheme="minorHAnsi"/>
          <w:sz w:val="24"/>
          <w:szCs w:val="24"/>
        </w:rPr>
      </w:pPr>
      <w:sdt>
        <w:sdtPr>
          <w:rPr>
            <w:rFonts w:cstheme="minorHAnsi"/>
            <w:bCs/>
            <w:sz w:val="28"/>
            <w:szCs w:val="24"/>
          </w:rPr>
          <w:id w:val="99071526"/>
          <w14:checkbox>
            <w14:checked w14:val="0"/>
            <w14:checkedState w14:val="2612" w14:font="MS Gothic"/>
            <w14:uncheckedState w14:val="2610" w14:font="MS Gothic"/>
          </w14:checkbox>
        </w:sdtPr>
        <w:sdtEndPr/>
        <w:sdtContent>
          <w:r w:rsidR="003B5C4B">
            <w:rPr>
              <w:rFonts w:ascii="MS Gothic" w:eastAsia="MS Gothic" w:hAnsi="MS Gothic" w:cstheme="minorHAnsi" w:hint="eastAsia"/>
              <w:bCs/>
              <w:sz w:val="28"/>
              <w:szCs w:val="24"/>
            </w:rPr>
            <w:t>☐</w:t>
          </w:r>
        </w:sdtContent>
      </w:sdt>
      <w:r w:rsidR="00051DB8" w:rsidRPr="005B5745">
        <w:rPr>
          <w:rFonts w:cstheme="minorHAnsi"/>
          <w:sz w:val="24"/>
          <w:szCs w:val="24"/>
        </w:rPr>
        <w:tab/>
        <w:t>anderen Vergabevorschriften, die eine wirtschaftliche Mittelverwendung sicherstellen. Diese sind: ______________</w:t>
      </w:r>
    </w:p>
    <w:p w14:paraId="0F4E8EA7" w14:textId="228904CE" w:rsidR="00051DB8" w:rsidRPr="005B5745" w:rsidRDefault="004226C8" w:rsidP="00051DB8">
      <w:pPr>
        <w:tabs>
          <w:tab w:val="left" w:pos="851"/>
        </w:tabs>
        <w:suppressAutoHyphens/>
        <w:spacing w:line="360" w:lineRule="auto"/>
        <w:ind w:left="851" w:hanging="426"/>
        <w:jc w:val="both"/>
        <w:rPr>
          <w:rFonts w:cstheme="minorHAnsi"/>
          <w:sz w:val="24"/>
          <w:szCs w:val="24"/>
        </w:rPr>
      </w:pPr>
      <w:sdt>
        <w:sdtPr>
          <w:rPr>
            <w:rFonts w:cstheme="minorHAnsi"/>
            <w:bCs/>
            <w:sz w:val="28"/>
            <w:szCs w:val="24"/>
          </w:rPr>
          <w:id w:val="-1444523942"/>
          <w14:checkbox>
            <w14:checked w14:val="0"/>
            <w14:checkedState w14:val="2612" w14:font="MS Gothic"/>
            <w14:uncheckedState w14:val="2610" w14:font="MS Gothic"/>
          </w14:checkbox>
        </w:sdtPr>
        <w:sdtEndPr/>
        <w:sdtContent>
          <w:r w:rsidR="003B5C4B">
            <w:rPr>
              <w:rFonts w:ascii="MS Gothic" w:eastAsia="MS Gothic" w:hAnsi="MS Gothic" w:cstheme="minorHAnsi" w:hint="eastAsia"/>
              <w:bCs/>
              <w:sz w:val="28"/>
              <w:szCs w:val="24"/>
            </w:rPr>
            <w:t>☐</w:t>
          </w:r>
        </w:sdtContent>
      </w:sdt>
      <w:r w:rsidR="00051DB8" w:rsidRPr="005B5745">
        <w:rPr>
          <w:rFonts w:cstheme="minorHAnsi"/>
          <w:sz w:val="24"/>
          <w:szCs w:val="24"/>
        </w:rPr>
        <w:tab/>
        <w:t xml:space="preserve">keinen Vergabevorschriften. </w:t>
      </w:r>
    </w:p>
    <w:p w14:paraId="53C34C65" w14:textId="77777777" w:rsidR="00051DB8" w:rsidRDefault="00051DB8" w:rsidP="00051DB8">
      <w:pPr>
        <w:pStyle w:val="Listenabsatz"/>
        <w:keepNext/>
        <w:suppressAutoHyphens/>
        <w:spacing w:after="120" w:line="276" w:lineRule="auto"/>
        <w:ind w:left="0"/>
        <w:contextualSpacing w:val="0"/>
        <w:jc w:val="both"/>
        <w:rPr>
          <w:rFonts w:cstheme="minorHAnsi"/>
          <w:sz w:val="24"/>
          <w:szCs w:val="24"/>
        </w:rPr>
      </w:pPr>
    </w:p>
    <w:p w14:paraId="0656B395" w14:textId="77777777" w:rsidR="00051DB8" w:rsidRPr="005B5745" w:rsidRDefault="00051DB8" w:rsidP="00051DB8">
      <w:pPr>
        <w:pStyle w:val="Listenabsatz"/>
        <w:keepNext/>
        <w:suppressAutoHyphens/>
        <w:spacing w:after="120" w:line="276" w:lineRule="auto"/>
        <w:ind w:left="0"/>
        <w:contextualSpacing w:val="0"/>
        <w:jc w:val="both"/>
        <w:rPr>
          <w:rFonts w:cstheme="minorHAnsi"/>
          <w:sz w:val="24"/>
          <w:szCs w:val="24"/>
        </w:rPr>
      </w:pPr>
      <w:r w:rsidRPr="005B5745">
        <w:rPr>
          <w:rFonts w:cstheme="minorHAnsi"/>
          <w:sz w:val="24"/>
          <w:szCs w:val="24"/>
        </w:rPr>
        <w:t>Hinsichtlich Lieferungen und sonstiger Leistungen Dritter im Projekt ist der Antragsteller</w:t>
      </w:r>
    </w:p>
    <w:p w14:paraId="47341C64" w14:textId="2E4F826A" w:rsidR="00051DB8" w:rsidRPr="005B5745" w:rsidRDefault="004226C8" w:rsidP="00051DB8">
      <w:pPr>
        <w:pStyle w:val="Listenabsatz"/>
        <w:keepNext/>
        <w:tabs>
          <w:tab w:val="left" w:pos="851"/>
        </w:tabs>
        <w:spacing w:after="120" w:line="276" w:lineRule="auto"/>
        <w:ind w:left="851" w:hanging="425"/>
        <w:contextualSpacing w:val="0"/>
        <w:jc w:val="both"/>
        <w:rPr>
          <w:rFonts w:cstheme="minorHAnsi"/>
          <w:sz w:val="24"/>
          <w:szCs w:val="24"/>
        </w:rPr>
      </w:pPr>
      <w:sdt>
        <w:sdtPr>
          <w:rPr>
            <w:rFonts w:cstheme="minorHAnsi"/>
            <w:bCs/>
            <w:sz w:val="28"/>
            <w:szCs w:val="24"/>
          </w:rPr>
          <w:id w:val="1811666783"/>
          <w14:checkbox>
            <w14:checked w14:val="0"/>
            <w14:checkedState w14:val="2612" w14:font="MS Gothic"/>
            <w14:uncheckedState w14:val="2610" w14:font="MS Gothic"/>
          </w14:checkbox>
        </w:sdtPr>
        <w:sdtEndPr/>
        <w:sdtContent>
          <w:r w:rsidR="003B5C4B">
            <w:rPr>
              <w:rFonts w:ascii="MS Gothic" w:eastAsia="MS Gothic" w:hAnsi="MS Gothic" w:cstheme="minorHAnsi" w:hint="eastAsia"/>
              <w:bCs/>
              <w:sz w:val="28"/>
              <w:szCs w:val="24"/>
            </w:rPr>
            <w:t>☐</w:t>
          </w:r>
        </w:sdtContent>
      </w:sdt>
      <w:r w:rsidR="00051DB8" w:rsidRPr="005B5745">
        <w:rPr>
          <w:rFonts w:cstheme="minorHAnsi"/>
          <w:sz w:val="24"/>
          <w:szCs w:val="24"/>
        </w:rPr>
        <w:tab/>
        <w:t xml:space="preserve">zum Steuerabzug nach § 15 UStG </w:t>
      </w:r>
      <w:r w:rsidR="00051DB8" w:rsidRPr="005B5745">
        <w:rPr>
          <w:rFonts w:cstheme="minorHAnsi"/>
          <w:sz w:val="24"/>
          <w:szCs w:val="24"/>
          <w:u w:val="single"/>
        </w:rPr>
        <w:t>nicht</w:t>
      </w:r>
      <w:r w:rsidR="00051DB8" w:rsidRPr="005B5745">
        <w:rPr>
          <w:rFonts w:cstheme="minorHAnsi"/>
          <w:sz w:val="24"/>
          <w:szCs w:val="24"/>
        </w:rPr>
        <w:t xml:space="preserve"> berechtigt. In den Einzelpositionen des Finanzierungsplans ist die Umsatzsteuer berücksichtigt.</w:t>
      </w:r>
    </w:p>
    <w:p w14:paraId="35320A2F" w14:textId="2AB5F909" w:rsidR="00051DB8" w:rsidRPr="005B5745" w:rsidRDefault="004226C8" w:rsidP="00051DB8">
      <w:pPr>
        <w:pStyle w:val="Listenabsatz"/>
        <w:keepNext/>
        <w:tabs>
          <w:tab w:val="left" w:pos="851"/>
        </w:tabs>
        <w:spacing w:after="120" w:line="276" w:lineRule="auto"/>
        <w:ind w:left="851" w:hanging="425"/>
        <w:contextualSpacing w:val="0"/>
        <w:jc w:val="both"/>
        <w:rPr>
          <w:rFonts w:cstheme="minorHAnsi"/>
          <w:sz w:val="24"/>
          <w:szCs w:val="24"/>
        </w:rPr>
      </w:pPr>
      <w:sdt>
        <w:sdtPr>
          <w:rPr>
            <w:rFonts w:cstheme="minorHAnsi"/>
            <w:bCs/>
            <w:sz w:val="28"/>
            <w:szCs w:val="24"/>
          </w:rPr>
          <w:id w:val="-2039353038"/>
          <w14:checkbox>
            <w14:checked w14:val="0"/>
            <w14:checkedState w14:val="2612" w14:font="MS Gothic"/>
            <w14:uncheckedState w14:val="2610" w14:font="MS Gothic"/>
          </w14:checkbox>
        </w:sdtPr>
        <w:sdtEndPr/>
        <w:sdtContent>
          <w:r w:rsidR="003B5C4B">
            <w:rPr>
              <w:rFonts w:ascii="MS Gothic" w:eastAsia="MS Gothic" w:hAnsi="MS Gothic" w:cstheme="minorHAnsi" w:hint="eastAsia"/>
              <w:bCs/>
              <w:sz w:val="28"/>
              <w:szCs w:val="24"/>
            </w:rPr>
            <w:t>☐</w:t>
          </w:r>
        </w:sdtContent>
      </w:sdt>
      <w:r w:rsidR="00051DB8" w:rsidRPr="005B5745">
        <w:rPr>
          <w:rFonts w:cstheme="minorHAnsi"/>
          <w:sz w:val="24"/>
          <w:szCs w:val="24"/>
        </w:rPr>
        <w:tab/>
        <w:t>zum Steuerabzug nach § 15 UStG berechtigt. In den Einzelpositionen des Finanzierungsplans ist die Umsatzsteuer nicht berücksichtigt.</w:t>
      </w:r>
    </w:p>
    <w:p w14:paraId="5BBD8F74" w14:textId="767A84A1" w:rsidR="00051DB8" w:rsidRPr="005B5745" w:rsidRDefault="004226C8" w:rsidP="00051DB8">
      <w:pPr>
        <w:pStyle w:val="Listenabsatz"/>
        <w:keepNext/>
        <w:tabs>
          <w:tab w:val="left" w:pos="851"/>
        </w:tabs>
        <w:spacing w:after="120" w:line="276" w:lineRule="auto"/>
        <w:ind w:left="851" w:hanging="425"/>
        <w:contextualSpacing w:val="0"/>
        <w:jc w:val="both"/>
        <w:rPr>
          <w:rFonts w:cstheme="minorHAnsi"/>
          <w:sz w:val="24"/>
          <w:szCs w:val="24"/>
        </w:rPr>
      </w:pPr>
      <w:sdt>
        <w:sdtPr>
          <w:rPr>
            <w:rFonts w:cstheme="minorHAnsi"/>
            <w:bCs/>
            <w:sz w:val="28"/>
            <w:szCs w:val="24"/>
          </w:rPr>
          <w:id w:val="1640698304"/>
          <w14:checkbox>
            <w14:checked w14:val="0"/>
            <w14:checkedState w14:val="2612" w14:font="MS Gothic"/>
            <w14:uncheckedState w14:val="2610" w14:font="MS Gothic"/>
          </w14:checkbox>
        </w:sdtPr>
        <w:sdtEndPr/>
        <w:sdtContent>
          <w:r w:rsidR="003B5C4B">
            <w:rPr>
              <w:rFonts w:ascii="MS Gothic" w:eastAsia="MS Gothic" w:hAnsi="MS Gothic" w:cstheme="minorHAnsi" w:hint="eastAsia"/>
              <w:bCs/>
              <w:sz w:val="28"/>
              <w:szCs w:val="24"/>
            </w:rPr>
            <w:t>☐</w:t>
          </w:r>
        </w:sdtContent>
      </w:sdt>
      <w:r w:rsidR="00051DB8" w:rsidRPr="005B5745">
        <w:rPr>
          <w:rFonts w:cstheme="minorHAnsi"/>
          <w:sz w:val="24"/>
          <w:szCs w:val="24"/>
        </w:rPr>
        <w:tab/>
        <w:t>zum Steuerabzug nach § 15 UStG nur teilweise berechtigt. In den Einzelpositionen des Finanzierungsplans ist die Umsatzsteuer nur unter Berücksichtigung des Vorsteuerabzugs berücksichtigt.</w:t>
      </w:r>
    </w:p>
    <w:p w14:paraId="123541F1" w14:textId="02C06380" w:rsidR="00051DB8" w:rsidRPr="005B5745" w:rsidRDefault="00051DB8" w:rsidP="00051DB8">
      <w:pPr>
        <w:pStyle w:val="Listenabsatz"/>
        <w:keepNext/>
        <w:spacing w:after="120" w:line="276" w:lineRule="auto"/>
        <w:ind w:left="0"/>
        <w:contextualSpacing w:val="0"/>
        <w:jc w:val="both"/>
        <w:rPr>
          <w:rFonts w:cstheme="minorHAnsi"/>
          <w:sz w:val="24"/>
          <w:szCs w:val="24"/>
        </w:rPr>
      </w:pPr>
      <w:r w:rsidRPr="005B5745">
        <w:rPr>
          <w:rFonts w:cstheme="minorHAnsi"/>
          <w:sz w:val="24"/>
          <w:szCs w:val="24"/>
        </w:rPr>
        <w:t>Der Antragsteller wird auf Anforderung des Förderers ggf. weitere Unterlagen und Nachweise, die für die Beurteilung des Antrags notwendig sind, zur Verfügung stellen. Er nimmt zur Kenntnis, dass Fördermittel bei vorsätzlich falschen oder grob fahrlässigen Angaben ganz oder teilweise zurückgefordert werden.</w:t>
      </w:r>
      <w:r w:rsidR="00EA13AA">
        <w:rPr>
          <w:rFonts w:cstheme="minorHAnsi"/>
          <w:sz w:val="24"/>
          <w:szCs w:val="24"/>
        </w:rPr>
        <w:t xml:space="preserve"> </w:t>
      </w:r>
    </w:p>
    <w:p w14:paraId="202F6423" w14:textId="77777777" w:rsidR="00051DB8" w:rsidRPr="005B5745" w:rsidRDefault="00051DB8" w:rsidP="00051DB8">
      <w:pPr>
        <w:pStyle w:val="Listenabsatz"/>
        <w:tabs>
          <w:tab w:val="left" w:pos="0"/>
          <w:tab w:val="left" w:pos="2694"/>
          <w:tab w:val="left" w:pos="5670"/>
          <w:tab w:val="right" w:pos="9072"/>
        </w:tabs>
        <w:spacing w:line="276" w:lineRule="auto"/>
        <w:ind w:left="0"/>
        <w:contextualSpacing w:val="0"/>
        <w:rPr>
          <w:rFonts w:cstheme="minorHAnsi"/>
          <w:sz w:val="24"/>
          <w:szCs w:val="24"/>
        </w:rPr>
      </w:pPr>
    </w:p>
    <w:p w14:paraId="55216549" w14:textId="77777777" w:rsidR="00051DB8" w:rsidRPr="005B5745" w:rsidRDefault="00051DB8" w:rsidP="00051DB8">
      <w:pPr>
        <w:pStyle w:val="Listenabsatz"/>
        <w:tabs>
          <w:tab w:val="left" w:pos="0"/>
          <w:tab w:val="left" w:pos="2694"/>
          <w:tab w:val="left" w:pos="5670"/>
          <w:tab w:val="right" w:pos="9072"/>
        </w:tabs>
        <w:spacing w:line="276" w:lineRule="auto"/>
        <w:ind w:left="0"/>
        <w:contextualSpacing w:val="0"/>
        <w:rPr>
          <w:rFonts w:cstheme="minorHAnsi"/>
          <w:sz w:val="24"/>
          <w:szCs w:val="24"/>
        </w:rPr>
      </w:pPr>
    </w:p>
    <w:p w14:paraId="7D3781CD" w14:textId="77777777" w:rsidR="00051DB8" w:rsidRPr="005B5745" w:rsidRDefault="00051DB8" w:rsidP="00051DB8">
      <w:pPr>
        <w:pStyle w:val="Listenabsatz"/>
        <w:tabs>
          <w:tab w:val="left" w:pos="0"/>
          <w:tab w:val="left" w:pos="2694"/>
          <w:tab w:val="left" w:pos="5670"/>
          <w:tab w:val="right" w:pos="9072"/>
        </w:tabs>
        <w:spacing w:line="276" w:lineRule="auto"/>
        <w:ind w:left="0"/>
        <w:contextualSpacing w:val="0"/>
        <w:rPr>
          <w:rFonts w:cstheme="minorHAnsi"/>
          <w:sz w:val="24"/>
          <w:szCs w:val="24"/>
        </w:rPr>
      </w:pPr>
    </w:p>
    <w:p w14:paraId="557B7EF9" w14:textId="77777777" w:rsidR="00051DB8" w:rsidRPr="005B5745" w:rsidRDefault="00051DB8" w:rsidP="00051DB8">
      <w:pPr>
        <w:pStyle w:val="Listenabsatz"/>
        <w:pBdr>
          <w:bottom w:val="single" w:sz="12" w:space="1" w:color="auto"/>
        </w:pBdr>
        <w:tabs>
          <w:tab w:val="right" w:pos="9242"/>
        </w:tabs>
        <w:spacing w:line="276" w:lineRule="auto"/>
        <w:ind w:left="0"/>
        <w:contextualSpacing w:val="0"/>
        <w:rPr>
          <w:rFonts w:cstheme="minorHAnsi"/>
          <w:sz w:val="24"/>
          <w:szCs w:val="24"/>
        </w:rPr>
      </w:pPr>
      <w:r w:rsidRPr="005B5745">
        <w:rPr>
          <w:rFonts w:cstheme="minorHAnsi"/>
          <w:sz w:val="24"/>
          <w:szCs w:val="24"/>
        </w:rPr>
        <w:tab/>
      </w:r>
    </w:p>
    <w:p w14:paraId="7DC2E6B4" w14:textId="77777777" w:rsidR="00051DB8" w:rsidRPr="005B5745" w:rsidRDefault="00051DB8" w:rsidP="00051DB8">
      <w:pPr>
        <w:pStyle w:val="Listenabsatz"/>
        <w:tabs>
          <w:tab w:val="left" w:pos="0"/>
          <w:tab w:val="left" w:pos="2268"/>
          <w:tab w:val="left" w:pos="5387"/>
          <w:tab w:val="right" w:pos="9072"/>
        </w:tabs>
        <w:spacing w:line="276" w:lineRule="auto"/>
        <w:ind w:left="0"/>
        <w:contextualSpacing w:val="0"/>
        <w:rPr>
          <w:rFonts w:cstheme="minorHAnsi"/>
          <w:sz w:val="24"/>
          <w:szCs w:val="24"/>
        </w:rPr>
      </w:pPr>
      <w:r w:rsidRPr="005B5745">
        <w:rPr>
          <w:rFonts w:cstheme="minorHAnsi"/>
          <w:sz w:val="24"/>
          <w:szCs w:val="24"/>
        </w:rPr>
        <w:t>Ort, Datum</w:t>
      </w:r>
      <w:r w:rsidRPr="005B5745">
        <w:rPr>
          <w:rFonts w:cstheme="minorHAnsi"/>
          <w:sz w:val="24"/>
          <w:szCs w:val="24"/>
        </w:rPr>
        <w:tab/>
      </w:r>
      <w:r w:rsidRPr="005B5745">
        <w:rPr>
          <w:rFonts w:cstheme="minorHAnsi"/>
          <w:i/>
          <w:sz w:val="24"/>
          <w:szCs w:val="24"/>
        </w:rPr>
        <w:t>Unterschrift</w:t>
      </w:r>
      <w:r w:rsidRPr="005B5745">
        <w:rPr>
          <w:rFonts w:cstheme="minorHAnsi"/>
          <w:sz w:val="24"/>
          <w:szCs w:val="24"/>
        </w:rPr>
        <w:tab/>
      </w:r>
      <w:r w:rsidRPr="005B5745">
        <w:rPr>
          <w:rFonts w:cstheme="minorHAnsi"/>
          <w:i/>
          <w:sz w:val="24"/>
          <w:szCs w:val="24"/>
        </w:rPr>
        <w:t>Rechtsverbindliche Unterschrift(en)</w:t>
      </w:r>
      <w:r w:rsidRPr="005B5745">
        <w:rPr>
          <w:rFonts w:cstheme="minorHAnsi"/>
          <w:sz w:val="24"/>
          <w:szCs w:val="24"/>
        </w:rPr>
        <w:t xml:space="preserve"> </w:t>
      </w:r>
    </w:p>
    <w:p w14:paraId="391975D6" w14:textId="77777777" w:rsidR="00051DB8" w:rsidRPr="005B5745" w:rsidRDefault="00051DB8" w:rsidP="00051DB8">
      <w:pPr>
        <w:pStyle w:val="Listenabsatz"/>
        <w:tabs>
          <w:tab w:val="left" w:pos="0"/>
          <w:tab w:val="left" w:pos="2268"/>
          <w:tab w:val="left" w:pos="5387"/>
        </w:tabs>
        <w:spacing w:line="276" w:lineRule="auto"/>
        <w:ind w:left="0"/>
        <w:contextualSpacing w:val="0"/>
        <w:rPr>
          <w:rFonts w:cstheme="minorHAnsi"/>
          <w:b/>
          <w:sz w:val="24"/>
          <w:szCs w:val="24"/>
        </w:rPr>
      </w:pPr>
      <w:r w:rsidRPr="005B5745">
        <w:rPr>
          <w:rFonts w:cstheme="minorHAnsi"/>
          <w:sz w:val="24"/>
          <w:szCs w:val="24"/>
        </w:rPr>
        <w:tab/>
      </w:r>
      <w:r w:rsidRPr="005B5745">
        <w:rPr>
          <w:rFonts w:cstheme="minorHAnsi"/>
          <w:b/>
          <w:sz w:val="24"/>
          <w:szCs w:val="24"/>
        </w:rPr>
        <w:t>Projektleitung</w:t>
      </w:r>
      <w:r w:rsidRPr="005B5745">
        <w:rPr>
          <w:rFonts w:cstheme="minorHAnsi"/>
          <w:sz w:val="24"/>
          <w:szCs w:val="24"/>
        </w:rPr>
        <w:tab/>
      </w:r>
      <w:r w:rsidRPr="005B5745">
        <w:rPr>
          <w:rFonts w:cstheme="minorHAnsi"/>
          <w:b/>
          <w:sz w:val="24"/>
          <w:szCs w:val="24"/>
        </w:rPr>
        <w:t>Bevollmächtigte Person(en)</w:t>
      </w:r>
    </w:p>
    <w:p w14:paraId="20CA62B1" w14:textId="77777777" w:rsidR="00051DB8" w:rsidRPr="005B5745" w:rsidRDefault="00051DB8" w:rsidP="00051DB8">
      <w:pPr>
        <w:tabs>
          <w:tab w:val="left" w:pos="2268"/>
          <w:tab w:val="left" w:pos="5387"/>
        </w:tabs>
        <w:autoSpaceDE w:val="0"/>
        <w:autoSpaceDN w:val="0"/>
        <w:adjustRightInd w:val="0"/>
        <w:spacing w:line="276" w:lineRule="auto"/>
        <w:rPr>
          <w:rFonts w:cstheme="minorHAnsi"/>
          <w:sz w:val="24"/>
          <w:szCs w:val="24"/>
        </w:rPr>
      </w:pPr>
      <w:r w:rsidRPr="005B5745">
        <w:rPr>
          <w:rFonts w:cstheme="minorHAnsi"/>
          <w:sz w:val="24"/>
          <w:szCs w:val="24"/>
        </w:rPr>
        <w:tab/>
        <w:t>Name in Druckbuchstaben</w:t>
      </w:r>
      <w:r w:rsidRPr="005B5745">
        <w:rPr>
          <w:rFonts w:cstheme="minorHAnsi"/>
          <w:sz w:val="24"/>
          <w:szCs w:val="24"/>
        </w:rPr>
        <w:tab/>
        <w:t>Name(n) in Druckbuchstaben</w:t>
      </w:r>
      <w:r w:rsidRPr="005B5745">
        <w:rPr>
          <w:rFonts w:cstheme="minorHAnsi"/>
          <w:sz w:val="24"/>
          <w:szCs w:val="24"/>
        </w:rPr>
        <w:br/>
      </w:r>
      <w:r w:rsidRPr="005B5745">
        <w:rPr>
          <w:rFonts w:cstheme="minorHAnsi"/>
          <w:sz w:val="24"/>
          <w:szCs w:val="24"/>
        </w:rPr>
        <w:tab/>
      </w:r>
      <w:r w:rsidRPr="005B5745">
        <w:rPr>
          <w:rFonts w:cstheme="minorHAnsi"/>
          <w:sz w:val="24"/>
          <w:szCs w:val="24"/>
        </w:rPr>
        <w:tab/>
        <w:t>Funktion in Druckbuchstaben</w:t>
      </w:r>
    </w:p>
    <w:p w14:paraId="0F38F2E0" w14:textId="77777777" w:rsidR="00507E09" w:rsidRPr="00051DB8" w:rsidRDefault="00051DB8" w:rsidP="00051DB8">
      <w:pPr>
        <w:tabs>
          <w:tab w:val="left" w:pos="2268"/>
          <w:tab w:val="left" w:pos="5387"/>
        </w:tabs>
        <w:autoSpaceDE w:val="0"/>
        <w:autoSpaceDN w:val="0"/>
        <w:adjustRightInd w:val="0"/>
        <w:spacing w:line="276" w:lineRule="auto"/>
        <w:rPr>
          <w:rFonts w:cstheme="minorHAnsi"/>
          <w:sz w:val="24"/>
          <w:szCs w:val="24"/>
        </w:rPr>
      </w:pPr>
      <w:r w:rsidRPr="005B5745">
        <w:rPr>
          <w:rFonts w:cstheme="minorHAnsi"/>
          <w:b/>
          <w:sz w:val="24"/>
          <w:szCs w:val="24"/>
        </w:rPr>
        <w:tab/>
      </w:r>
      <w:r w:rsidRPr="005B5745">
        <w:rPr>
          <w:rFonts w:cstheme="minorHAnsi"/>
          <w:b/>
          <w:sz w:val="24"/>
          <w:szCs w:val="24"/>
        </w:rPr>
        <w:tab/>
      </w:r>
      <w:r w:rsidRPr="005B5745">
        <w:rPr>
          <w:rFonts w:cstheme="minorHAnsi"/>
          <w:sz w:val="24"/>
          <w:szCs w:val="24"/>
        </w:rPr>
        <w:t>Stempel</w:t>
      </w:r>
    </w:p>
    <w:sectPr w:rsidR="00507E09" w:rsidRPr="00051DB8">
      <w:headerReference w:type="even" r:id="rId42"/>
      <w:headerReference w:type="default" r:id="rId43"/>
      <w:footerReference w:type="default" r:id="rId44"/>
      <w:headerReference w:type="first" r:id="rId45"/>
      <w:pgSz w:w="11906" w:h="16838"/>
      <w:pgMar w:top="1417" w:right="1247" w:bottom="1134" w:left="1417"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5E13E91" w14:textId="77777777" w:rsidR="00557174" w:rsidRDefault="00557174">
      <w:r>
        <w:separator/>
      </w:r>
    </w:p>
  </w:endnote>
  <w:endnote w:type="continuationSeparator" w:id="0">
    <w:p w14:paraId="282D533E" w14:textId="77777777" w:rsidR="00557174" w:rsidRDefault="00557174">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Minion">
    <w:panose1 w:val="00000000000000000000"/>
    <w:charset w:val="00"/>
    <w:family w:val="auto"/>
    <w:notTrueType/>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AEDEDB2" w14:textId="77777777" w:rsidR="00620579" w:rsidRDefault="00620579">
    <w:pPr>
      <w:pStyle w:val="Fuzeile"/>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68FAA75" w14:textId="1086775C" w:rsidR="00DB1119" w:rsidRPr="00051DB8" w:rsidRDefault="00DB1119">
    <w:pPr>
      <w:pStyle w:val="Fuzeile"/>
      <w:tabs>
        <w:tab w:val="clear" w:pos="9072"/>
        <w:tab w:val="left" w:pos="8222"/>
        <w:tab w:val="right" w:pos="14286"/>
      </w:tabs>
      <w:rPr>
        <w:rFonts w:cstheme="minorHAnsi"/>
        <w:sz w:val="18"/>
        <w:szCs w:val="18"/>
      </w:rPr>
    </w:pPr>
    <w:r w:rsidRPr="00051DB8">
      <w:rPr>
        <w:rFonts w:cstheme="minorHAnsi"/>
        <w:sz w:val="18"/>
        <w:szCs w:val="18"/>
      </w:rPr>
      <w:t xml:space="preserve">[Akronym des Projekts] </w:t>
    </w:r>
    <w:r w:rsidRPr="00051DB8">
      <w:rPr>
        <w:rFonts w:cstheme="minorHAnsi"/>
        <w:sz w:val="18"/>
        <w:szCs w:val="18"/>
      </w:rPr>
      <w:tab/>
    </w:r>
    <w:r w:rsidRPr="00051DB8">
      <w:rPr>
        <w:rFonts w:cstheme="minorHAnsi"/>
        <w:sz w:val="18"/>
        <w:szCs w:val="18"/>
      </w:rPr>
      <w:fldChar w:fldCharType="begin"/>
    </w:r>
    <w:r w:rsidRPr="00051DB8">
      <w:rPr>
        <w:rFonts w:cstheme="minorHAnsi"/>
        <w:sz w:val="18"/>
        <w:szCs w:val="18"/>
      </w:rPr>
      <w:instrText xml:space="preserve"> PAGE  \* Arabic  \* MERGEFORMAT </w:instrText>
    </w:r>
    <w:r w:rsidRPr="00051DB8">
      <w:rPr>
        <w:rFonts w:cstheme="minorHAnsi"/>
        <w:sz w:val="18"/>
        <w:szCs w:val="18"/>
      </w:rPr>
      <w:fldChar w:fldCharType="separate"/>
    </w:r>
    <w:r w:rsidRPr="00051DB8">
      <w:rPr>
        <w:rFonts w:cstheme="minorHAnsi"/>
        <w:noProof/>
        <w:sz w:val="18"/>
        <w:szCs w:val="18"/>
      </w:rPr>
      <w:t>2</w:t>
    </w:r>
    <w:r w:rsidRPr="00051DB8">
      <w:rPr>
        <w:rFonts w:cstheme="minorHAnsi"/>
        <w:sz w:val="18"/>
        <w:szCs w:val="18"/>
      </w:rPr>
      <w:fldChar w:fldCharType="end"/>
    </w:r>
    <w:r w:rsidRPr="00051DB8">
      <w:rPr>
        <w:rFonts w:cstheme="minorHAnsi"/>
        <w:sz w:val="18"/>
        <w:szCs w:val="18"/>
      </w:rPr>
      <w:t>/</w:t>
    </w:r>
    <w:r w:rsidRPr="00051DB8">
      <w:rPr>
        <w:rFonts w:cstheme="minorHAnsi"/>
        <w:sz w:val="18"/>
        <w:szCs w:val="18"/>
      </w:rPr>
      <w:fldChar w:fldCharType="begin"/>
    </w:r>
    <w:r w:rsidRPr="00051DB8">
      <w:rPr>
        <w:rFonts w:cstheme="minorHAnsi"/>
        <w:sz w:val="18"/>
        <w:szCs w:val="18"/>
      </w:rPr>
      <w:instrText xml:space="preserve"> NUMPAGES  \* Arabic  \* MERGEFORMAT </w:instrText>
    </w:r>
    <w:r w:rsidRPr="00051DB8">
      <w:rPr>
        <w:rFonts w:cstheme="minorHAnsi"/>
        <w:sz w:val="18"/>
        <w:szCs w:val="18"/>
      </w:rPr>
      <w:fldChar w:fldCharType="separate"/>
    </w:r>
    <w:r w:rsidRPr="00051DB8">
      <w:rPr>
        <w:rFonts w:cstheme="minorHAnsi"/>
        <w:noProof/>
        <w:sz w:val="18"/>
        <w:szCs w:val="18"/>
      </w:rPr>
      <w:t>8</w:t>
    </w:r>
    <w:r w:rsidRPr="00051DB8">
      <w:rPr>
        <w:rFonts w:cstheme="minorHAnsi"/>
        <w:sz w:val="18"/>
        <w:szCs w:val="18"/>
      </w:rPr>
      <w:fldChar w:fldCharType="end"/>
    </w:r>
    <w:r w:rsidRPr="00051DB8">
      <w:rPr>
        <w:rFonts w:cstheme="minorHAnsi"/>
        <w:sz w:val="18"/>
        <w:szCs w:val="18"/>
      </w:rPr>
      <w:tab/>
    </w:r>
    <w:r w:rsidR="00192747">
      <w:rPr>
        <w:rFonts w:cstheme="minorHAnsi"/>
        <w:noProof/>
        <w:sz w:val="18"/>
        <w:szCs w:val="18"/>
      </w:rPr>
      <w:t>19</w:t>
    </w:r>
    <w:r w:rsidR="00132B9D">
      <w:rPr>
        <w:rFonts w:cstheme="minorHAnsi"/>
        <w:noProof/>
        <w:sz w:val="18"/>
        <w:szCs w:val="18"/>
      </w:rPr>
      <w:t>.</w:t>
    </w:r>
    <w:r w:rsidR="006C61ED">
      <w:rPr>
        <w:rFonts w:cstheme="minorHAnsi"/>
        <w:noProof/>
        <w:sz w:val="18"/>
        <w:szCs w:val="18"/>
      </w:rPr>
      <w:t>0</w:t>
    </w:r>
    <w:r w:rsidR="00192747">
      <w:rPr>
        <w:rFonts w:cstheme="minorHAnsi"/>
        <w:noProof/>
        <w:sz w:val="18"/>
        <w:szCs w:val="18"/>
      </w:rPr>
      <w:t>6</w:t>
    </w:r>
    <w:r w:rsidR="005D15E2">
      <w:rPr>
        <w:rFonts w:cstheme="minorHAnsi"/>
        <w:noProof/>
        <w:sz w:val="18"/>
        <w:szCs w:val="18"/>
      </w:rPr>
      <w:t>.202</w:t>
    </w:r>
    <w:r w:rsidR="00620579">
      <w:rPr>
        <w:rFonts w:cstheme="minorHAnsi"/>
        <w:noProof/>
        <w:sz w:val="18"/>
        <w:szCs w:val="18"/>
      </w:rPr>
      <w:t>6</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D90D02A" w14:textId="55E471FC" w:rsidR="00DB1119" w:rsidRPr="00051DB8" w:rsidRDefault="00DB1119">
    <w:pPr>
      <w:pStyle w:val="Fuzeile"/>
      <w:tabs>
        <w:tab w:val="clear" w:pos="9072"/>
        <w:tab w:val="left" w:pos="8222"/>
        <w:tab w:val="right" w:pos="14286"/>
      </w:tabs>
      <w:rPr>
        <w:rFonts w:cstheme="minorHAnsi"/>
        <w:sz w:val="18"/>
        <w:szCs w:val="18"/>
      </w:rPr>
    </w:pPr>
    <w:r w:rsidRPr="00051DB8">
      <w:rPr>
        <w:rFonts w:cstheme="minorHAnsi"/>
        <w:sz w:val="18"/>
        <w:szCs w:val="18"/>
      </w:rPr>
      <w:t xml:space="preserve">[Akronym des Projekts] </w:t>
    </w:r>
    <w:r w:rsidRPr="00051DB8">
      <w:rPr>
        <w:rFonts w:cstheme="minorHAnsi"/>
        <w:sz w:val="18"/>
        <w:szCs w:val="18"/>
      </w:rPr>
      <w:tab/>
    </w:r>
    <w:r w:rsidRPr="00051DB8">
      <w:rPr>
        <w:rFonts w:cstheme="minorHAnsi"/>
        <w:sz w:val="18"/>
        <w:szCs w:val="18"/>
      </w:rPr>
      <w:fldChar w:fldCharType="begin"/>
    </w:r>
    <w:r w:rsidRPr="00051DB8">
      <w:rPr>
        <w:rFonts w:cstheme="minorHAnsi"/>
        <w:sz w:val="18"/>
        <w:szCs w:val="18"/>
      </w:rPr>
      <w:instrText xml:space="preserve"> PAGE  \* Arabic  \* MERGEFORMAT </w:instrText>
    </w:r>
    <w:r w:rsidRPr="00051DB8">
      <w:rPr>
        <w:rFonts w:cstheme="minorHAnsi"/>
        <w:sz w:val="18"/>
        <w:szCs w:val="18"/>
      </w:rPr>
      <w:fldChar w:fldCharType="separate"/>
    </w:r>
    <w:r w:rsidRPr="00051DB8">
      <w:rPr>
        <w:rFonts w:cstheme="minorHAnsi"/>
        <w:noProof/>
        <w:sz w:val="18"/>
        <w:szCs w:val="18"/>
      </w:rPr>
      <w:t>1</w:t>
    </w:r>
    <w:r w:rsidRPr="00051DB8">
      <w:rPr>
        <w:rFonts w:cstheme="minorHAnsi"/>
        <w:sz w:val="18"/>
        <w:szCs w:val="18"/>
      </w:rPr>
      <w:fldChar w:fldCharType="end"/>
    </w:r>
    <w:r w:rsidRPr="00051DB8">
      <w:rPr>
        <w:rFonts w:cstheme="minorHAnsi"/>
        <w:sz w:val="18"/>
        <w:szCs w:val="18"/>
      </w:rPr>
      <w:t>/</w:t>
    </w:r>
    <w:r w:rsidRPr="00051DB8">
      <w:rPr>
        <w:rFonts w:cstheme="minorHAnsi"/>
        <w:sz w:val="18"/>
        <w:szCs w:val="18"/>
      </w:rPr>
      <w:fldChar w:fldCharType="begin"/>
    </w:r>
    <w:r w:rsidRPr="00051DB8">
      <w:rPr>
        <w:rFonts w:cstheme="minorHAnsi"/>
        <w:sz w:val="18"/>
        <w:szCs w:val="18"/>
      </w:rPr>
      <w:instrText xml:space="preserve"> NUMPAGES  \* Arabic  \* MERGEFORMAT </w:instrText>
    </w:r>
    <w:r w:rsidRPr="00051DB8">
      <w:rPr>
        <w:rFonts w:cstheme="minorHAnsi"/>
        <w:sz w:val="18"/>
        <w:szCs w:val="18"/>
      </w:rPr>
      <w:fldChar w:fldCharType="separate"/>
    </w:r>
    <w:r w:rsidRPr="00051DB8">
      <w:rPr>
        <w:rFonts w:cstheme="minorHAnsi"/>
        <w:noProof/>
        <w:sz w:val="18"/>
        <w:szCs w:val="18"/>
      </w:rPr>
      <w:t>8</w:t>
    </w:r>
    <w:r w:rsidRPr="00051DB8">
      <w:rPr>
        <w:rFonts w:cstheme="minorHAnsi"/>
        <w:sz w:val="18"/>
        <w:szCs w:val="18"/>
      </w:rPr>
      <w:fldChar w:fldCharType="end"/>
    </w:r>
    <w:r w:rsidRPr="00051DB8">
      <w:rPr>
        <w:rFonts w:cstheme="minorHAnsi"/>
        <w:sz w:val="18"/>
        <w:szCs w:val="18"/>
      </w:rPr>
      <w:tab/>
    </w:r>
    <w:r w:rsidR="00192747">
      <w:rPr>
        <w:rFonts w:cstheme="minorHAnsi"/>
        <w:noProof/>
        <w:sz w:val="18"/>
        <w:szCs w:val="18"/>
      </w:rPr>
      <w:t>19</w:t>
    </w:r>
    <w:r w:rsidR="00132B9D">
      <w:rPr>
        <w:rFonts w:cstheme="minorHAnsi"/>
        <w:noProof/>
        <w:sz w:val="18"/>
        <w:szCs w:val="18"/>
      </w:rPr>
      <w:t>.</w:t>
    </w:r>
    <w:r w:rsidR="006C61ED">
      <w:rPr>
        <w:rFonts w:cstheme="minorHAnsi"/>
        <w:noProof/>
        <w:sz w:val="18"/>
        <w:szCs w:val="18"/>
      </w:rPr>
      <w:t>0</w:t>
    </w:r>
    <w:r w:rsidR="00192747">
      <w:rPr>
        <w:rFonts w:cstheme="minorHAnsi"/>
        <w:noProof/>
        <w:sz w:val="18"/>
        <w:szCs w:val="18"/>
      </w:rPr>
      <w:t>6</w:t>
    </w:r>
    <w:r w:rsidR="005D15E2">
      <w:rPr>
        <w:rFonts w:cstheme="minorHAnsi"/>
        <w:noProof/>
        <w:sz w:val="18"/>
        <w:szCs w:val="18"/>
      </w:rPr>
      <w:t>.202</w:t>
    </w:r>
    <w:r w:rsidR="00620579">
      <w:rPr>
        <w:rFonts w:cstheme="minorHAnsi"/>
        <w:noProof/>
        <w:sz w:val="18"/>
        <w:szCs w:val="18"/>
      </w:rPr>
      <w:t>6</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516BEEC" w14:textId="0FBEE01B" w:rsidR="00DB1119" w:rsidRPr="005B5745" w:rsidRDefault="00DB1119">
    <w:pPr>
      <w:pStyle w:val="Fuzeile"/>
      <w:rPr>
        <w:rFonts w:cstheme="minorHAnsi"/>
        <w:sz w:val="18"/>
        <w:szCs w:val="18"/>
      </w:rPr>
    </w:pPr>
    <w:r w:rsidRPr="005B5745">
      <w:rPr>
        <w:rFonts w:cstheme="minorHAnsi"/>
        <w:sz w:val="18"/>
        <w:szCs w:val="18"/>
      </w:rPr>
      <w:t xml:space="preserve">[Akronym des Projekts] </w:t>
    </w:r>
    <w:r w:rsidRPr="005B5745">
      <w:rPr>
        <w:rFonts w:cstheme="minorHAnsi"/>
        <w:sz w:val="18"/>
        <w:szCs w:val="18"/>
      </w:rPr>
      <w:tab/>
    </w:r>
    <w:r w:rsidRPr="005B5745">
      <w:rPr>
        <w:rFonts w:cstheme="minorHAnsi"/>
        <w:sz w:val="18"/>
        <w:szCs w:val="18"/>
      </w:rPr>
      <w:fldChar w:fldCharType="begin"/>
    </w:r>
    <w:r w:rsidRPr="005B5745">
      <w:rPr>
        <w:rFonts w:cstheme="minorHAnsi"/>
        <w:sz w:val="18"/>
        <w:szCs w:val="18"/>
      </w:rPr>
      <w:instrText xml:space="preserve"> PAGE  \* Arabic  \* MERGEFORMAT </w:instrText>
    </w:r>
    <w:r w:rsidRPr="005B5745">
      <w:rPr>
        <w:rFonts w:cstheme="minorHAnsi"/>
        <w:sz w:val="18"/>
        <w:szCs w:val="18"/>
      </w:rPr>
      <w:fldChar w:fldCharType="separate"/>
    </w:r>
    <w:r w:rsidRPr="005B5745">
      <w:rPr>
        <w:rFonts w:cstheme="minorHAnsi"/>
        <w:noProof/>
        <w:sz w:val="18"/>
        <w:szCs w:val="18"/>
      </w:rPr>
      <w:t>8</w:t>
    </w:r>
    <w:r w:rsidRPr="005B5745">
      <w:rPr>
        <w:rFonts w:cstheme="minorHAnsi"/>
        <w:sz w:val="18"/>
        <w:szCs w:val="18"/>
      </w:rPr>
      <w:fldChar w:fldCharType="end"/>
    </w:r>
    <w:r w:rsidRPr="005B5745">
      <w:rPr>
        <w:rFonts w:cstheme="minorHAnsi"/>
        <w:sz w:val="18"/>
        <w:szCs w:val="18"/>
      </w:rPr>
      <w:t>/</w:t>
    </w:r>
    <w:r w:rsidRPr="005B5745">
      <w:rPr>
        <w:rFonts w:cstheme="minorHAnsi"/>
        <w:sz w:val="18"/>
        <w:szCs w:val="18"/>
      </w:rPr>
      <w:fldChar w:fldCharType="begin"/>
    </w:r>
    <w:r w:rsidRPr="005B5745">
      <w:rPr>
        <w:rFonts w:cstheme="minorHAnsi"/>
        <w:sz w:val="18"/>
        <w:szCs w:val="18"/>
      </w:rPr>
      <w:instrText xml:space="preserve"> NUMPAGES  \* Arabic  \* MERGEFORMAT </w:instrText>
    </w:r>
    <w:r w:rsidRPr="005B5745">
      <w:rPr>
        <w:rFonts w:cstheme="minorHAnsi"/>
        <w:sz w:val="18"/>
        <w:szCs w:val="18"/>
      </w:rPr>
      <w:fldChar w:fldCharType="separate"/>
    </w:r>
    <w:r w:rsidRPr="005B5745">
      <w:rPr>
        <w:rFonts w:cstheme="minorHAnsi"/>
        <w:noProof/>
        <w:sz w:val="18"/>
        <w:szCs w:val="18"/>
      </w:rPr>
      <w:t>8</w:t>
    </w:r>
    <w:r w:rsidRPr="005B5745">
      <w:rPr>
        <w:rFonts w:cstheme="minorHAnsi"/>
        <w:sz w:val="18"/>
        <w:szCs w:val="18"/>
      </w:rPr>
      <w:fldChar w:fldCharType="end"/>
    </w:r>
    <w:r w:rsidRPr="005B5745">
      <w:rPr>
        <w:rFonts w:cstheme="minorHAnsi"/>
        <w:sz w:val="18"/>
        <w:szCs w:val="18"/>
      </w:rPr>
      <w:tab/>
    </w:r>
    <w:r w:rsidR="00192747">
      <w:rPr>
        <w:rFonts w:cstheme="minorHAnsi"/>
        <w:noProof/>
        <w:sz w:val="18"/>
        <w:szCs w:val="18"/>
      </w:rPr>
      <w:t>19</w:t>
    </w:r>
    <w:r w:rsidR="00132B9D">
      <w:rPr>
        <w:rFonts w:cstheme="minorHAnsi"/>
        <w:noProof/>
        <w:sz w:val="18"/>
        <w:szCs w:val="18"/>
      </w:rPr>
      <w:t>.</w:t>
    </w:r>
    <w:r w:rsidR="006C61ED">
      <w:rPr>
        <w:rFonts w:cstheme="minorHAnsi"/>
        <w:noProof/>
        <w:sz w:val="18"/>
        <w:szCs w:val="18"/>
      </w:rPr>
      <w:t>0</w:t>
    </w:r>
    <w:r w:rsidR="00192747">
      <w:rPr>
        <w:rFonts w:cstheme="minorHAnsi"/>
        <w:noProof/>
        <w:sz w:val="18"/>
        <w:szCs w:val="18"/>
      </w:rPr>
      <w:t>6</w:t>
    </w:r>
    <w:r w:rsidR="005D15E2">
      <w:rPr>
        <w:rFonts w:cstheme="minorHAnsi"/>
        <w:noProof/>
        <w:sz w:val="18"/>
        <w:szCs w:val="18"/>
      </w:rPr>
      <w:t>.202</w:t>
    </w:r>
    <w:r w:rsidR="006C61ED">
      <w:rPr>
        <w:rFonts w:cstheme="minorHAnsi"/>
        <w:noProof/>
        <w:sz w:val="18"/>
        <w:szCs w:val="18"/>
      </w:rPr>
      <w:t>6</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933AD78" w14:textId="77777777" w:rsidR="00557174" w:rsidRDefault="00557174">
      <w:r>
        <w:separator/>
      </w:r>
    </w:p>
  </w:footnote>
  <w:footnote w:type="continuationSeparator" w:id="0">
    <w:p w14:paraId="3A9CBC9F" w14:textId="77777777" w:rsidR="00557174" w:rsidRDefault="00557174">
      <w:r>
        <w:continuationSeparator/>
      </w:r>
    </w:p>
  </w:footnote>
  <w:footnote w:id="1">
    <w:p w14:paraId="4E07E2D3" w14:textId="77777777" w:rsidR="00DB1119" w:rsidRPr="00051DB8" w:rsidRDefault="00DB1119">
      <w:pPr>
        <w:pStyle w:val="Funotentext"/>
        <w:rPr>
          <w:rFonts w:cstheme="minorHAnsi"/>
          <w:sz w:val="18"/>
          <w:szCs w:val="18"/>
        </w:rPr>
      </w:pPr>
      <w:r w:rsidRPr="00051DB8">
        <w:rPr>
          <w:rStyle w:val="Funotenzeichen"/>
          <w:rFonts w:cstheme="minorHAnsi"/>
          <w:sz w:val="18"/>
          <w:szCs w:val="18"/>
        </w:rPr>
        <w:footnoteRef/>
      </w:r>
      <w:r w:rsidRPr="00051DB8">
        <w:rPr>
          <w:rFonts w:cstheme="minorHAnsi"/>
          <w:sz w:val="18"/>
          <w:szCs w:val="18"/>
        </w:rPr>
        <w:t xml:space="preserve"> Betriebsnummer nach § 28a SGB IV i. V. m. § 5 Absatz 5 DEÜV</w:t>
      </w:r>
    </w:p>
  </w:footnote>
  <w:footnote w:id="2">
    <w:p w14:paraId="1F95A1DB" w14:textId="77777777" w:rsidR="00DB1119" w:rsidRDefault="00DB1119">
      <w:pPr>
        <w:pStyle w:val="Funotentext"/>
        <w:rPr>
          <w:rFonts w:ascii="Arial" w:hAnsi="Arial" w:cs="Arial"/>
        </w:rPr>
      </w:pPr>
      <w:r w:rsidRPr="00051DB8">
        <w:rPr>
          <w:rStyle w:val="Funotenzeichen"/>
          <w:rFonts w:cstheme="minorHAnsi"/>
          <w:sz w:val="18"/>
          <w:szCs w:val="18"/>
        </w:rPr>
        <w:footnoteRef/>
      </w:r>
      <w:r w:rsidRPr="00051DB8">
        <w:rPr>
          <w:rFonts w:cstheme="minorHAnsi"/>
          <w:sz w:val="18"/>
          <w:szCs w:val="18"/>
        </w:rPr>
        <w:t xml:space="preserve"> Organisatorische Einheit, die mit der Durchführung des Projekts beauftragt ist.</w:t>
      </w:r>
    </w:p>
  </w:footnote>
  <w:footnote w:id="3">
    <w:p w14:paraId="1FD06364" w14:textId="71C5F1AC" w:rsidR="00DB1119" w:rsidRDefault="00DB1119" w:rsidP="00A46112">
      <w:pPr>
        <w:jc w:val="both"/>
        <w:rPr>
          <w:rFonts w:ascii="Arial" w:hAnsi="Arial" w:cs="Arial"/>
          <w:sz w:val="16"/>
          <w:szCs w:val="16"/>
        </w:rPr>
      </w:pPr>
      <w:r w:rsidRPr="00051DB8">
        <w:rPr>
          <w:rStyle w:val="Funotenzeichen"/>
          <w:rFonts w:cstheme="minorHAnsi"/>
          <w:sz w:val="18"/>
          <w:szCs w:val="18"/>
        </w:rPr>
        <w:footnoteRef/>
      </w:r>
      <w:r w:rsidRPr="00051DB8">
        <w:rPr>
          <w:rFonts w:cstheme="minorHAnsi"/>
          <w:sz w:val="18"/>
          <w:szCs w:val="18"/>
        </w:rPr>
        <w:t xml:space="preserve"> Antragsteller, die verpflichtet sind, den TVöD, TV-L oder einen vergleichbaren Tarifvertrag anzuwenden, beantragen für die Personalstellen die Pauschalen entsprechend der Tabelle „Personalmittelsätze für Förderungen des Innovationsausschusses beim Gemeinsamen Bundesausschuss“: </w:t>
      </w:r>
      <w:bookmarkStart w:id="5" w:name="_Hlk162536592"/>
      <w:r w:rsidR="00CB3505" w:rsidRPr="00CB3505">
        <w:rPr>
          <w:sz w:val="18"/>
          <w:szCs w:val="18"/>
        </w:rPr>
        <w:fldChar w:fldCharType="begin"/>
      </w:r>
      <w:r w:rsidR="00CB3505" w:rsidRPr="00CB3505">
        <w:rPr>
          <w:sz w:val="18"/>
          <w:szCs w:val="18"/>
        </w:rPr>
        <w:instrText>HYPERLINK "https://innovationsfonds.g-ba.de/downloads/media/525/Personalmittelsaetze_IF.pdf"</w:instrText>
      </w:r>
      <w:r w:rsidR="00CB3505" w:rsidRPr="00CB3505">
        <w:rPr>
          <w:sz w:val="18"/>
          <w:szCs w:val="18"/>
        </w:rPr>
      </w:r>
      <w:r w:rsidR="00CB3505" w:rsidRPr="00CB3505">
        <w:rPr>
          <w:sz w:val="18"/>
          <w:szCs w:val="18"/>
        </w:rPr>
        <w:fldChar w:fldCharType="separate"/>
      </w:r>
      <w:r w:rsidR="00CB3505" w:rsidRPr="00CB3505">
        <w:rPr>
          <w:rStyle w:val="Hyperlink"/>
          <w:sz w:val="18"/>
          <w:szCs w:val="18"/>
        </w:rPr>
        <w:t>https://innovationsfonds.g-ba.de/downloads/media/525/Personalmittelsaetze_IF.pdf</w:t>
      </w:r>
      <w:r w:rsidR="00CB3505" w:rsidRPr="00CB3505">
        <w:rPr>
          <w:sz w:val="18"/>
          <w:szCs w:val="18"/>
        </w:rPr>
        <w:fldChar w:fldCharType="end"/>
      </w:r>
      <w:r w:rsidR="00964FA3" w:rsidRPr="006816AD">
        <w:rPr>
          <w:sz w:val="18"/>
          <w:szCs w:val="18"/>
        </w:rPr>
        <w:t>.</w:t>
      </w:r>
      <w:bookmarkEnd w:id="5"/>
      <w:r w:rsidR="00964FA3" w:rsidRPr="00964FA3">
        <w:rPr>
          <w:rStyle w:val="Hyperlink"/>
          <w:sz w:val="18"/>
          <w:szCs w:val="18"/>
          <w:u w:val="none"/>
        </w:rPr>
        <w:t xml:space="preserve"> </w:t>
      </w:r>
      <w:r w:rsidRPr="002008BA">
        <w:rPr>
          <w:rFonts w:cstheme="minorHAnsi"/>
          <w:sz w:val="18"/>
          <w:szCs w:val="18"/>
        </w:rPr>
        <w:t>Alle</w:t>
      </w:r>
      <w:r w:rsidRPr="00051DB8">
        <w:rPr>
          <w:rFonts w:cstheme="minorHAnsi"/>
          <w:sz w:val="18"/>
          <w:szCs w:val="18"/>
        </w:rPr>
        <w:t xml:space="preserve"> anderen Antragsteller beantragen die Personalausgaben entsprechend dem aktuell gültigen Tarif.</w:t>
      </w:r>
      <w:r>
        <w:rPr>
          <w:rFonts w:ascii="Arial" w:hAnsi="Arial" w:cs="Arial"/>
          <w:sz w:val="16"/>
          <w:szCs w:val="16"/>
        </w:rPr>
        <w:t xml:space="preserve"> </w:t>
      </w:r>
    </w:p>
  </w:footnote>
  <w:footnote w:id="4">
    <w:p w14:paraId="1881C1A2" w14:textId="77777777" w:rsidR="00DB1119" w:rsidRPr="00051DB8" w:rsidRDefault="00DB1119">
      <w:pPr>
        <w:pStyle w:val="Funotentext"/>
        <w:jc w:val="both"/>
        <w:rPr>
          <w:rFonts w:cstheme="minorHAnsi"/>
          <w:sz w:val="18"/>
          <w:szCs w:val="18"/>
        </w:rPr>
      </w:pPr>
      <w:r w:rsidRPr="00051DB8">
        <w:rPr>
          <w:rStyle w:val="Funotenzeichen"/>
          <w:rFonts w:cstheme="minorHAnsi"/>
          <w:sz w:val="18"/>
          <w:szCs w:val="18"/>
        </w:rPr>
        <w:footnoteRef/>
      </w:r>
      <w:r w:rsidRPr="00051DB8">
        <w:rPr>
          <w:rFonts w:cstheme="minorHAnsi"/>
          <w:sz w:val="18"/>
          <w:szCs w:val="18"/>
        </w:rPr>
        <w:t xml:space="preserve"> Für jede Stelle sind die Eingruppierung, der Stellenanteil und die Beschäftigungsdauer im Projekt anzugeben. Zudem ist eine </w:t>
      </w:r>
      <w:r w:rsidRPr="00051DB8">
        <w:rPr>
          <w:rFonts w:cstheme="minorHAnsi"/>
          <w:sz w:val="18"/>
          <w:szCs w:val="18"/>
          <w:u w:val="single"/>
        </w:rPr>
        <w:t>kurze, stichpunkthafte Tätigkeitsbeschreibung</w:t>
      </w:r>
      <w:r w:rsidRPr="00051DB8">
        <w:rPr>
          <w:rFonts w:cstheme="minorHAnsi"/>
          <w:sz w:val="18"/>
          <w:szCs w:val="18"/>
        </w:rPr>
        <w:t xml:space="preserve"> unter Hinweis auf das Arbeitsprogramm zu ergänzen. Für tariflich höher eingruppierte Tätigkeiten ab E14 nach TVöD oder vergleichbar, ist eine projektspezifische Begründung für die tarifliche Eingruppierung beizufügen. Diese Regelung ist vergleichbar auch von Antragstellern anzuwenden, die anderen Tarifverträgen unterliegen.</w:t>
      </w:r>
    </w:p>
    <w:p w14:paraId="44EE1036" w14:textId="26972FBB" w:rsidR="00DB1119" w:rsidRPr="00051DB8" w:rsidRDefault="00DB1119">
      <w:pPr>
        <w:pStyle w:val="Funotentext"/>
        <w:jc w:val="both"/>
        <w:rPr>
          <w:rFonts w:cstheme="minorHAnsi"/>
          <w:sz w:val="18"/>
          <w:szCs w:val="18"/>
        </w:rPr>
      </w:pPr>
      <w:r w:rsidRPr="00051DB8">
        <w:rPr>
          <w:rFonts w:cstheme="minorHAnsi"/>
          <w:sz w:val="18"/>
          <w:szCs w:val="18"/>
        </w:rPr>
        <w:t xml:space="preserve">Für jede Hilfskraft sind die Art der Hilfskraft (studentisch oder wissenschaftlich), der berechnete Stundensatz inkl. Arbeitgeberanteile, die Dauer der Beschäftigung sowie die Anzahl der Stunden je Monat anzugeben. Zudem ist eine </w:t>
      </w:r>
      <w:r w:rsidRPr="00051DB8">
        <w:rPr>
          <w:rFonts w:cstheme="minorHAnsi"/>
          <w:sz w:val="18"/>
          <w:szCs w:val="18"/>
          <w:u w:val="single"/>
        </w:rPr>
        <w:t>kurze, stichpunkt</w:t>
      </w:r>
      <w:r w:rsidR="0000572F">
        <w:rPr>
          <w:rFonts w:cstheme="minorHAnsi"/>
          <w:sz w:val="18"/>
          <w:szCs w:val="18"/>
          <w:u w:val="single"/>
        </w:rPr>
        <w:t>artige</w:t>
      </w:r>
      <w:r w:rsidRPr="00051DB8">
        <w:rPr>
          <w:rFonts w:cstheme="minorHAnsi"/>
          <w:sz w:val="18"/>
          <w:szCs w:val="18"/>
          <w:u w:val="single"/>
        </w:rPr>
        <w:t xml:space="preserve"> Tätigkeitsbeschreibung</w:t>
      </w:r>
      <w:r w:rsidRPr="00051DB8">
        <w:rPr>
          <w:rFonts w:cstheme="minorHAnsi"/>
          <w:sz w:val="18"/>
          <w:szCs w:val="18"/>
        </w:rPr>
        <w:t xml:space="preserve"> zu ergänzen.</w:t>
      </w:r>
    </w:p>
    <w:p w14:paraId="7BF0AF78" w14:textId="77777777" w:rsidR="00DB1119" w:rsidRPr="00051DB8" w:rsidRDefault="00DB1119">
      <w:pPr>
        <w:pStyle w:val="Funotentext"/>
        <w:rPr>
          <w:rFonts w:cstheme="minorHAnsi"/>
          <w:sz w:val="18"/>
          <w:szCs w:val="18"/>
        </w:rPr>
      </w:pPr>
    </w:p>
  </w:footnote>
  <w:footnote w:id="5">
    <w:p w14:paraId="5B889636" w14:textId="77777777" w:rsidR="00DB1119" w:rsidRPr="00051DB8" w:rsidRDefault="00DB1119">
      <w:pPr>
        <w:pStyle w:val="Funotentext"/>
        <w:jc w:val="both"/>
        <w:rPr>
          <w:rFonts w:cstheme="minorHAnsi"/>
          <w:sz w:val="18"/>
          <w:szCs w:val="18"/>
        </w:rPr>
      </w:pPr>
      <w:r w:rsidRPr="00051DB8">
        <w:rPr>
          <w:rStyle w:val="Funotenzeichen"/>
          <w:rFonts w:cstheme="minorHAnsi"/>
          <w:sz w:val="18"/>
          <w:szCs w:val="18"/>
        </w:rPr>
        <w:footnoteRef/>
      </w:r>
      <w:r w:rsidRPr="00051DB8">
        <w:rPr>
          <w:rFonts w:cstheme="minorHAnsi"/>
          <w:sz w:val="18"/>
          <w:szCs w:val="18"/>
        </w:rPr>
        <w:t xml:space="preserve"> Nur bei Anträgen für neue Versorgungsformen, falls die gesundheitlichen Versorgungsleistungen in Preis/Leistung abgerechnet werden sollen. Bitte geben Sie neben der Gesamtsumme für jede Teilleistung die benötigten Fördermittel gesondert an. Beachten Sie, dass die Angaben mit dem Kalkulationsblatt übereinstimmen müssen.</w:t>
      </w:r>
    </w:p>
  </w:footnote>
  <w:footnote w:id="6">
    <w:p w14:paraId="21F78D21" w14:textId="77777777" w:rsidR="00DB1119" w:rsidRPr="00051DB8" w:rsidRDefault="00DB1119">
      <w:pPr>
        <w:pStyle w:val="Funotentext"/>
        <w:jc w:val="both"/>
        <w:rPr>
          <w:rFonts w:cstheme="minorHAnsi"/>
          <w:sz w:val="18"/>
          <w:szCs w:val="18"/>
        </w:rPr>
      </w:pPr>
      <w:r w:rsidRPr="00051DB8">
        <w:rPr>
          <w:rStyle w:val="Funotenzeichen"/>
          <w:rFonts w:cstheme="minorHAnsi"/>
          <w:sz w:val="18"/>
          <w:szCs w:val="18"/>
        </w:rPr>
        <w:footnoteRef/>
      </w:r>
      <w:r w:rsidRPr="00051DB8">
        <w:rPr>
          <w:rFonts w:cstheme="minorHAnsi"/>
          <w:sz w:val="18"/>
          <w:szCs w:val="18"/>
        </w:rPr>
        <w:t xml:space="preserve"> Für Projekttreffen und Kongressteilnahmen können max. 1.500 € pro Personalstelle pro Jahr beantragt werden. Hilfskräfte sind hiervon ausgenommen.</w:t>
      </w:r>
    </w:p>
  </w:footnote>
  <w:footnote w:id="7">
    <w:p w14:paraId="087C119E" w14:textId="77777777" w:rsidR="00911155" w:rsidRPr="004F7ECB" w:rsidRDefault="00911155" w:rsidP="00911155">
      <w:pPr>
        <w:pStyle w:val="Funotentext"/>
        <w:jc w:val="both"/>
        <w:rPr>
          <w:rFonts w:cstheme="minorHAnsi"/>
          <w:sz w:val="18"/>
          <w:szCs w:val="18"/>
        </w:rPr>
      </w:pPr>
      <w:r w:rsidRPr="004F7ECB">
        <w:rPr>
          <w:rStyle w:val="Funotenzeichen"/>
          <w:rFonts w:cstheme="minorHAnsi"/>
          <w:sz w:val="18"/>
          <w:szCs w:val="18"/>
        </w:rPr>
        <w:footnoteRef/>
      </w:r>
      <w:r w:rsidRPr="004F7ECB">
        <w:rPr>
          <w:rFonts w:cstheme="minorHAnsi"/>
          <w:sz w:val="18"/>
          <w:szCs w:val="18"/>
        </w:rPr>
        <w:t xml:space="preserve"> Bis zu 25 % der Personalausgaben, siehe 2.1</w:t>
      </w:r>
      <w:r>
        <w:rPr>
          <w:rFonts w:cstheme="minorHAnsi"/>
          <w:sz w:val="18"/>
          <w:szCs w:val="18"/>
        </w:rPr>
        <w:t>. Zur Berechnung der Infrastrukturpauschale ist die Summe aus 2.1 mit dem gewählten Prozentsatz zu multiplizieren.</w:t>
      </w:r>
    </w:p>
  </w:footnote>
  <w:footnote w:id="8">
    <w:p w14:paraId="349B3D71" w14:textId="4BA0FC2D" w:rsidR="00DB1119" w:rsidRDefault="00DB1119">
      <w:pPr>
        <w:pStyle w:val="Funotentext"/>
        <w:jc w:val="both"/>
        <w:rPr>
          <w:rFonts w:ascii="Arial" w:hAnsi="Arial" w:cs="Arial"/>
          <w:sz w:val="15"/>
          <w:szCs w:val="15"/>
        </w:rPr>
      </w:pPr>
      <w:r w:rsidRPr="00051DB8">
        <w:rPr>
          <w:rStyle w:val="Funotenzeichen"/>
          <w:rFonts w:cstheme="minorHAnsi"/>
          <w:sz w:val="18"/>
          <w:szCs w:val="18"/>
        </w:rPr>
        <w:footnoteRef/>
      </w:r>
      <w:r w:rsidRPr="00051DB8">
        <w:rPr>
          <w:rFonts w:cstheme="minorHAnsi"/>
          <w:sz w:val="18"/>
          <w:szCs w:val="18"/>
        </w:rPr>
        <w:t xml:space="preserve"> Die geplanten Aufträge sind einzeln zu benennen und kurz zu erläutern. Soweit bereits vorhanden sind Leistungsbeschreibungen einschließlich einer Kalkulation beizufügen. Antragsteller, die nicht dem deutschen Vergaberecht unterliegen, müssen ab einem Auftragswert von 20.000</w:t>
      </w:r>
      <w:r w:rsidR="00F176BF">
        <w:rPr>
          <w:rFonts w:cstheme="minorHAnsi"/>
          <w:sz w:val="18"/>
          <w:szCs w:val="18"/>
        </w:rPr>
        <w:t> </w:t>
      </w:r>
      <w:r w:rsidRPr="00051DB8">
        <w:rPr>
          <w:rFonts w:cstheme="minorHAnsi"/>
          <w:sz w:val="18"/>
          <w:szCs w:val="18"/>
        </w:rPr>
        <w:t>€ netto ein Angebot und ab einem Auftragswert von 50.000</w:t>
      </w:r>
      <w:r w:rsidR="00F176BF">
        <w:rPr>
          <w:rFonts w:cstheme="minorHAnsi"/>
          <w:sz w:val="18"/>
          <w:szCs w:val="18"/>
        </w:rPr>
        <w:t> </w:t>
      </w:r>
      <w:r w:rsidRPr="00051DB8">
        <w:rPr>
          <w:rFonts w:cstheme="minorHAnsi"/>
          <w:sz w:val="18"/>
          <w:szCs w:val="18"/>
        </w:rPr>
        <w:t>€ netto drei Vergleichsangebote zum Nachweis der wirtschaftlichen Mittelverwendung vorlegen. Bei der Vergabe von Aufträgen ist auf eine leistungsbezogene Vergütung zu achten. Die Ausgaben für sonstige Reisen und die sonstigen Sachausgaben sind aufzuschlüsseln und zu begründen.</w:t>
      </w:r>
    </w:p>
  </w:footnote>
  <w:footnote w:id="9">
    <w:p w14:paraId="4290E12E" w14:textId="77777777" w:rsidR="00DB1119" w:rsidRPr="00051DB8" w:rsidRDefault="00DB1119">
      <w:pPr>
        <w:pStyle w:val="Funotentext"/>
        <w:jc w:val="both"/>
        <w:rPr>
          <w:rFonts w:cstheme="minorHAnsi"/>
          <w:sz w:val="18"/>
          <w:szCs w:val="18"/>
        </w:rPr>
      </w:pPr>
      <w:r w:rsidRPr="00051DB8">
        <w:rPr>
          <w:rStyle w:val="Funotenzeichen"/>
          <w:rFonts w:cstheme="minorHAnsi"/>
          <w:sz w:val="18"/>
          <w:szCs w:val="18"/>
        </w:rPr>
        <w:footnoteRef/>
      </w:r>
      <w:r w:rsidRPr="00051DB8">
        <w:rPr>
          <w:rFonts w:cstheme="minorHAnsi"/>
          <w:sz w:val="18"/>
          <w:szCs w:val="18"/>
        </w:rPr>
        <w:t xml:space="preserve"> Für jede Investition ist deren Notwendigkeit und Wirtschaftlichkeit im Verhältnis zu dem geförderten Projekt kurz zu begründen. Antragsteller, die nicht dem deutschen Vergaberecht unterliegen, müssen für Investitionen ab einem Einzelpreis von 20.000 € netto ein Angebot und ab einem Einzelpreis von 50.000 € netto drei Vergleichsangebote zum Nachweis der wirtschaftlichen Mittelverwendung vorlegen. </w:t>
      </w:r>
    </w:p>
  </w:footnote>
  <w:footnote w:id="10">
    <w:p w14:paraId="4B1B8657" w14:textId="77777777" w:rsidR="00DB1119" w:rsidRPr="00051DB8" w:rsidRDefault="00DB1119">
      <w:pPr>
        <w:pStyle w:val="Funotentext"/>
        <w:rPr>
          <w:rFonts w:cstheme="minorHAnsi"/>
          <w:sz w:val="18"/>
          <w:szCs w:val="18"/>
        </w:rPr>
      </w:pPr>
      <w:r w:rsidRPr="00051DB8">
        <w:rPr>
          <w:rStyle w:val="Funotenzeichen"/>
          <w:rFonts w:cstheme="minorHAnsi"/>
          <w:sz w:val="18"/>
          <w:szCs w:val="18"/>
        </w:rPr>
        <w:footnoteRef/>
      </w:r>
      <w:r w:rsidRPr="00051DB8">
        <w:rPr>
          <w:rFonts w:cstheme="minorHAnsi"/>
          <w:sz w:val="18"/>
          <w:szCs w:val="18"/>
        </w:rPr>
        <w:t xml:space="preserve"> Falls Mittel Dritter zur Verfügung stehen, sind entsprechende Bestätigungen vorzulegen – sofern bereits vorhanden.</w:t>
      </w:r>
    </w:p>
  </w:footnote>
  <w:footnote w:id="11">
    <w:p w14:paraId="79FD8F45" w14:textId="77777777" w:rsidR="00DB1119" w:rsidRDefault="00DB1119">
      <w:pPr>
        <w:pStyle w:val="Funotentext"/>
        <w:rPr>
          <w:rFonts w:ascii="Arial" w:hAnsi="Arial" w:cs="Arial"/>
        </w:rPr>
      </w:pPr>
      <w:r w:rsidRPr="00051DB8">
        <w:rPr>
          <w:rStyle w:val="Funotenzeichen"/>
          <w:rFonts w:cstheme="minorHAnsi"/>
          <w:sz w:val="18"/>
          <w:szCs w:val="18"/>
        </w:rPr>
        <w:footnoteRef/>
      </w:r>
      <w:r w:rsidRPr="00051DB8">
        <w:rPr>
          <w:rFonts w:cstheme="minorHAnsi"/>
          <w:sz w:val="18"/>
          <w:szCs w:val="18"/>
        </w:rPr>
        <w:t xml:space="preserve"> Die Art der zur Verfügung stehenden Eigenmittel, Einnahmen und Mittel Dritter ist zu erläutern. Die Höhe der Mittel ist ggf. aufzuschlüsseln.</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D934987" w14:textId="77777777" w:rsidR="00620579" w:rsidRDefault="00620579">
    <w:pPr>
      <w:pStyle w:val="Kopfzeile"/>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9CB6D3" w14:textId="02E9941B" w:rsidR="00DB1119" w:rsidRPr="00051DB8" w:rsidRDefault="00DB1119">
    <w:pPr>
      <w:pStyle w:val="Kopfzeile"/>
      <w:jc w:val="center"/>
      <w:rPr>
        <w:rFonts w:cstheme="minorHAnsi"/>
        <w:sz w:val="18"/>
        <w:szCs w:val="18"/>
      </w:rPr>
    </w:pPr>
    <w:r w:rsidRPr="00051DB8">
      <w:rPr>
        <w:rFonts w:cstheme="minorHAnsi"/>
        <w:sz w:val="18"/>
        <w:szCs w:val="18"/>
      </w:rPr>
      <w:t>Formblatt Einzelprojekt [</w:t>
    </w:r>
    <w:r>
      <w:rPr>
        <w:rFonts w:cstheme="minorHAnsi"/>
        <w:sz w:val="18"/>
        <w:szCs w:val="18"/>
      </w:rPr>
      <w:t>Akronym</w:t>
    </w:r>
    <w:r w:rsidRPr="00051DB8">
      <w:rPr>
        <w:rFonts w:cstheme="minorHAnsi"/>
        <w:sz w:val="18"/>
        <w:szCs w:val="18"/>
      </w:rPr>
      <w:t>]</w:t>
    </w:r>
  </w:p>
  <w:p w14:paraId="361E7526" w14:textId="77777777" w:rsidR="00DB1119" w:rsidRDefault="00DB1119">
    <w:pPr>
      <w:pStyle w:val="Kopfzeile"/>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037E6F" w14:textId="77777777" w:rsidR="00DB1119" w:rsidRDefault="00DB1119">
    <w:pPr>
      <w:pStyle w:val="Kopfzeile"/>
      <w:tabs>
        <w:tab w:val="clear" w:pos="4536"/>
        <w:tab w:val="clear" w:pos="9072"/>
        <w:tab w:val="right" w:pos="6521"/>
      </w:tabs>
      <w:rPr>
        <w:b/>
        <w:color w:val="FF0000"/>
      </w:rPr>
    </w:pPr>
    <w:r>
      <w:rPr>
        <w:i/>
        <w:noProof/>
        <w:color w:val="FF0000"/>
        <w:lang w:eastAsia="de-DE"/>
      </w:rPr>
      <mc:AlternateContent>
        <mc:Choice Requires="wps">
          <w:drawing>
            <wp:anchor distT="0" distB="0" distL="114300" distR="114300" simplePos="0" relativeHeight="251661312" behindDoc="0" locked="0" layoutInCell="1" allowOverlap="1" wp14:anchorId="0F2C9221" wp14:editId="3BEEAA4B">
              <wp:simplePos x="0" y="0"/>
              <wp:positionH relativeFrom="column">
                <wp:posOffset>4354857</wp:posOffset>
              </wp:positionH>
              <wp:positionV relativeFrom="paragraph">
                <wp:posOffset>-36830</wp:posOffset>
              </wp:positionV>
              <wp:extent cx="1741336" cy="341906"/>
              <wp:effectExtent l="0" t="0" r="11430" b="20320"/>
              <wp:wrapNone/>
              <wp:docPr id="2" name="Rechteck 2"/>
              <wp:cNvGraphicFramePr/>
              <a:graphic xmlns:a="http://schemas.openxmlformats.org/drawingml/2006/main">
                <a:graphicData uri="http://schemas.microsoft.com/office/word/2010/wordprocessingShape">
                  <wps:wsp>
                    <wps:cNvSpPr/>
                    <wps:spPr>
                      <a:xfrm>
                        <a:off x="0" y="0"/>
                        <a:ext cx="1741336" cy="341906"/>
                      </a:xfrm>
                      <a:prstGeom prst="rect">
                        <a:avLst/>
                      </a:prstGeom>
                      <a:noFill/>
                      <a:ln>
                        <a:solidFill>
                          <a:srgbClr val="FF00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xmlns:w16du="http://schemas.microsoft.com/office/word/2023/wordml/word16du" xmlns:w16sdtfl="http://schemas.microsoft.com/office/word/2024/wordml/sdtformatlock">
          <w:pict>
            <v:rect w14:anchorId="2BB191DE" id="Rechteck 2" o:spid="_x0000_s1026" style="position:absolute;margin-left:342.9pt;margin-top:-2.9pt;width:137.1pt;height:26.9pt;z-index:251661312;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L6DdlgIAAIQFAAAOAAAAZHJzL2Uyb0RvYy54bWysVM1u2zAMvg/YOwi6r7bTtF2NOkXQIsOA&#10;oivaDj0rshQbk0VNUuJkTz9Kst2gK3YY5oNMiuTHH5G8ut53iuyEdS3oihYnOSVCc6hbvano9+fV&#10;p8+UOM90zRRoUdGDcPR68fHDVW9KMYMGVC0sQRDtyt5UtPHelFnmeCM65k7ACI1CCbZjHlm7yWrL&#10;ekTvVDbL8/OsB1sbC1w4h7e3SUgXEV9Kwf03KZ3wRFUUY/PxtPFchzNbXLFyY5lpWj6Ewf4hio61&#10;Gp1OULfMM7K17R9QXcstOJD+hEOXgZQtFzEHzKbI32Tz1DAjYi5YHGemMrn/B8vvdw+WtHVFZ5Ro&#10;1uETPQreeMF/kFmoTm9ciUpP5sEOnEMypLqXtgt/TILsY0UPU0XF3hOOl8XFvDg9PaeEo+x0Xlzm&#10;5wE0e7U21vkvAjoSiIpafLFYSLa7cz6pjirBmYZVqxTes1LpcDpQbR3uImM36xtlyY7hc69WOX6D&#10;uyM1dB5Ms5BZyiVS/qBEgn0UEiuC0c9iJLEXxQTLOBfaF0nUsFokb2fHzkL3BouYqdIIGJAlRjlh&#10;DwCjZgIZsVPeg34wFbGVJ+P8b4El48kiegbtJ+Ou1WDfA1CY1eA56Y9FSqUJVVpDfcB+sZAGyRm+&#10;avHd7pjzD8zi5OCM4Tbw3/CQCvqKwkBR0oD99d590MeGRiklPU5iRd3PLbOCEvVVY6tfFvN5GN3I&#10;zM8uZsjYY8n6WKK33Q3g6xe4dwyPZND3aiSlhe4Fl8YyeEUR0xx9V5R7OzI3Pm0IXDtcLJdRDcfV&#10;MH+nnwwP4KGqoS+f9y/MmqF5Pbb9PYxTy8o3PZx0g6WG5daDbGODv9Z1qDeOemycYS2FXXLMR63X&#10;5bn4DQAA//8DAFBLAwQUAAYACAAAACEAKhnhvd4AAAAJAQAADwAAAGRycy9kb3ducmV2LnhtbEyP&#10;TU/DMAyG70j8h8hIXNCW8FWV0nSCSezAAYnBhVvamLZa41RJupZ/j3eCk2X51ePnLTeLG8QRQ+w9&#10;abheKxBIjbc9tRo+P15WOYiYDFkzeEINPxhhU52flaawfqZ3PO5TKxhCsTAaupTGQsrYdOhMXPsR&#10;iW/fPjiTeA2ttMHMDHeDvFEqk870xB86M+K2w+awn5yGevcVtvnz7S5NVxmjD+0rvs1aX14sT48g&#10;Ei7pLwwnfVaHip1qP5GNYtCQ5fesnjSsTpMDD5nicrWGu1yBrEr5v0H1CwAA//8DAFBLAQItABQA&#10;BgAIAAAAIQC2gziS/gAAAOEBAAATAAAAAAAAAAAAAAAAAAAAAABbQ29udGVudF9UeXBlc10ueG1s&#10;UEsBAi0AFAAGAAgAAAAhADj9If/WAAAAlAEAAAsAAAAAAAAAAAAAAAAALwEAAF9yZWxzLy5yZWxz&#10;UEsBAi0AFAAGAAgAAAAhABQvoN2WAgAAhAUAAA4AAAAAAAAAAAAAAAAALgIAAGRycy9lMm9Eb2Mu&#10;eG1sUEsBAi0AFAAGAAgAAAAhACoZ4b3eAAAACQEAAA8AAAAAAAAAAAAAAAAA8AQAAGRycy9kb3du&#10;cmV2LnhtbFBLBQYAAAAABAAEAPMAAAD7BQAAAAA=&#10;" filled="f" strokecolor="red" strokeweight="2pt"/>
          </w:pict>
        </mc:Fallback>
      </mc:AlternateContent>
    </w:r>
    <w:r>
      <w:rPr>
        <w:i/>
        <w:color w:val="FF0000"/>
      </w:rPr>
      <w:t xml:space="preserve">Bitte bei der Vorlage im Original </w:t>
    </w:r>
    <w:r>
      <w:rPr>
        <w:i/>
        <w:color w:val="FF0000"/>
      </w:rPr>
      <w:tab/>
    </w:r>
    <w:r>
      <w:rPr>
        <w:b/>
        <w:color w:val="FF0000"/>
      </w:rPr>
      <w:t>Antrags-ID:</w:t>
    </w:r>
  </w:p>
  <w:p w14:paraId="5C166228" w14:textId="77777777" w:rsidR="00DB1119" w:rsidRDefault="00DB1119">
    <w:pPr>
      <w:pStyle w:val="Kopfzeile"/>
      <w:rPr>
        <w:i/>
        <w:color w:val="FF0000"/>
      </w:rPr>
    </w:pPr>
    <w:r>
      <w:rPr>
        <w:i/>
        <w:color w:val="FF0000"/>
      </w:rPr>
      <w:t>handschriftlich ausfüllen:</w:t>
    </w:r>
  </w:p>
  <w:p w14:paraId="61C08B3F" w14:textId="77777777" w:rsidR="00DB1119" w:rsidRDefault="00DB1119">
    <w:pPr>
      <w:pStyle w:val="Kopfzeile"/>
      <w:rPr>
        <w:rFonts w:ascii="Arial" w:hAnsi="Arial" w:cs="Arial"/>
      </w:rP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6D35C3" w14:textId="77777777" w:rsidR="00DB1119" w:rsidRDefault="00DB1119">
    <w:pPr>
      <w:pStyle w:val="Kopfzeile"/>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CF96CD" w14:textId="4792F861" w:rsidR="00DB1119" w:rsidRDefault="00DB1119">
    <w:pPr>
      <w:pStyle w:val="Kopfzeile"/>
      <w:jc w:val="center"/>
    </w:pPr>
    <w:r>
      <w:rPr>
        <w:rFonts w:ascii="Arial" w:hAnsi="Arial" w:cs="Arial"/>
        <w:sz w:val="16"/>
        <w:szCs w:val="16"/>
      </w:rPr>
      <w:t>Formblatt Einzelprojekt [Akronym]</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C6E2A8B" w14:textId="77777777" w:rsidR="00DB1119" w:rsidRDefault="00DB1119">
    <w:pPr>
      <w:pStyle w:val="Kopfzeile"/>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2CF66B5"/>
    <w:multiLevelType w:val="hybridMultilevel"/>
    <w:tmpl w:val="ADBEE33C"/>
    <w:lvl w:ilvl="0" w:tplc="0407000F">
      <w:start w:val="2"/>
      <w:numFmt w:val="decimal"/>
      <w:lvlText w:val="%1."/>
      <w:lvlJc w:val="left"/>
      <w:pPr>
        <w:tabs>
          <w:tab w:val="num" w:pos="720"/>
        </w:tabs>
        <w:ind w:left="720" w:hanging="360"/>
      </w:pPr>
      <w:rPr>
        <w:rFonts w:hint="default"/>
      </w:rPr>
    </w:lvl>
    <w:lvl w:ilvl="1" w:tplc="04070019">
      <w:start w:val="1"/>
      <w:numFmt w:val="lowerLetter"/>
      <w:lvlText w:val="%2."/>
      <w:lvlJc w:val="left"/>
      <w:pPr>
        <w:tabs>
          <w:tab w:val="num" w:pos="1440"/>
        </w:tabs>
        <w:ind w:left="1440" w:hanging="360"/>
      </w:pPr>
    </w:lvl>
    <w:lvl w:ilvl="2" w:tplc="A2482A54">
      <w:start w:val="9"/>
      <w:numFmt w:val="decimal"/>
      <w:lvlText w:val="%3."/>
      <w:lvlJc w:val="left"/>
      <w:pPr>
        <w:tabs>
          <w:tab w:val="num" w:pos="2340"/>
        </w:tabs>
        <w:ind w:left="2340" w:hanging="360"/>
      </w:pPr>
      <w:rPr>
        <w:rFonts w:hint="default"/>
      </w:rPr>
    </w:lvl>
    <w:lvl w:ilvl="3" w:tplc="04070001">
      <w:start w:val="1"/>
      <w:numFmt w:val="bullet"/>
      <w:lvlText w:val=""/>
      <w:lvlJc w:val="left"/>
      <w:pPr>
        <w:tabs>
          <w:tab w:val="num" w:pos="2880"/>
        </w:tabs>
        <w:ind w:left="2880" w:hanging="360"/>
      </w:pPr>
      <w:rPr>
        <w:rFonts w:ascii="Symbol" w:hAnsi="Symbol" w:hint="default"/>
      </w:rPr>
    </w:lvl>
    <w:lvl w:ilvl="4" w:tplc="04070019" w:tentative="1">
      <w:start w:val="1"/>
      <w:numFmt w:val="lowerLetter"/>
      <w:lvlText w:val="%5."/>
      <w:lvlJc w:val="left"/>
      <w:pPr>
        <w:tabs>
          <w:tab w:val="num" w:pos="3600"/>
        </w:tabs>
        <w:ind w:left="3600" w:hanging="360"/>
      </w:pPr>
    </w:lvl>
    <w:lvl w:ilvl="5" w:tplc="0407001B" w:tentative="1">
      <w:start w:val="1"/>
      <w:numFmt w:val="lowerRoman"/>
      <w:lvlText w:val="%6."/>
      <w:lvlJc w:val="right"/>
      <w:pPr>
        <w:tabs>
          <w:tab w:val="num" w:pos="4320"/>
        </w:tabs>
        <w:ind w:left="4320" w:hanging="180"/>
      </w:pPr>
    </w:lvl>
    <w:lvl w:ilvl="6" w:tplc="0407000F" w:tentative="1">
      <w:start w:val="1"/>
      <w:numFmt w:val="decimal"/>
      <w:lvlText w:val="%7."/>
      <w:lvlJc w:val="left"/>
      <w:pPr>
        <w:tabs>
          <w:tab w:val="num" w:pos="5040"/>
        </w:tabs>
        <w:ind w:left="5040" w:hanging="360"/>
      </w:pPr>
    </w:lvl>
    <w:lvl w:ilvl="7" w:tplc="04070019" w:tentative="1">
      <w:start w:val="1"/>
      <w:numFmt w:val="lowerLetter"/>
      <w:lvlText w:val="%8."/>
      <w:lvlJc w:val="left"/>
      <w:pPr>
        <w:tabs>
          <w:tab w:val="num" w:pos="5760"/>
        </w:tabs>
        <w:ind w:left="5760" w:hanging="360"/>
      </w:pPr>
    </w:lvl>
    <w:lvl w:ilvl="8" w:tplc="0407001B" w:tentative="1">
      <w:start w:val="1"/>
      <w:numFmt w:val="lowerRoman"/>
      <w:lvlText w:val="%9."/>
      <w:lvlJc w:val="right"/>
      <w:pPr>
        <w:tabs>
          <w:tab w:val="num" w:pos="6480"/>
        </w:tabs>
        <w:ind w:left="6480" w:hanging="180"/>
      </w:pPr>
    </w:lvl>
  </w:abstractNum>
  <w:abstractNum w:abstractNumId="1" w15:restartNumberingAfterBreak="0">
    <w:nsid w:val="0407401A"/>
    <w:multiLevelType w:val="multilevel"/>
    <w:tmpl w:val="CEFC5700"/>
    <w:lvl w:ilvl="0">
      <w:start w:val="1"/>
      <w:numFmt w:val="bullet"/>
      <w:lvlText w:val=""/>
      <w:lvlJc w:val="left"/>
      <w:pPr>
        <w:tabs>
          <w:tab w:val="num" w:pos="720"/>
        </w:tabs>
        <w:ind w:left="720" w:hanging="360"/>
      </w:pPr>
      <w:rPr>
        <w:rFonts w:ascii="Symbol" w:hAnsi="Symbol" w:hint="default"/>
        <w:i w:val="0"/>
      </w:rPr>
    </w:lvl>
    <w:lvl w:ilvl="1">
      <w:start w:val="1"/>
      <w:numFmt w:val="bullet"/>
      <w:lvlText w:val=""/>
      <w:lvlJc w:val="left"/>
      <w:pPr>
        <w:tabs>
          <w:tab w:val="num" w:pos="720"/>
        </w:tabs>
        <w:ind w:left="720" w:hanging="360"/>
      </w:pPr>
      <w:rPr>
        <w:rFonts w:ascii="Symbol" w:hAnsi="Symbol" w:hint="default"/>
        <w:i w:val="0"/>
      </w:rPr>
    </w:lvl>
    <w:lvl w:ilvl="2">
      <w:start w:val="1"/>
      <w:numFmt w:val="decimal"/>
      <w:isLgl/>
      <w:lvlText w:val="%1.%2.%3"/>
      <w:lvlJc w:val="left"/>
      <w:pPr>
        <w:tabs>
          <w:tab w:val="num" w:pos="1080"/>
        </w:tabs>
        <w:ind w:left="1080" w:hanging="720"/>
      </w:pPr>
      <w:rPr>
        <w:rFonts w:hint="default"/>
        <w:i w:val="0"/>
      </w:rPr>
    </w:lvl>
    <w:lvl w:ilvl="3">
      <w:start w:val="1"/>
      <w:numFmt w:val="decimal"/>
      <w:isLgl/>
      <w:lvlText w:val="%1.%2.%3.%4"/>
      <w:lvlJc w:val="left"/>
      <w:pPr>
        <w:tabs>
          <w:tab w:val="num" w:pos="1080"/>
        </w:tabs>
        <w:ind w:left="1080" w:hanging="720"/>
      </w:pPr>
      <w:rPr>
        <w:rFonts w:hint="default"/>
        <w:i w:val="0"/>
      </w:rPr>
    </w:lvl>
    <w:lvl w:ilvl="4">
      <w:start w:val="1"/>
      <w:numFmt w:val="decimal"/>
      <w:isLgl/>
      <w:lvlText w:val="%1.%2.%3.%4.%5"/>
      <w:lvlJc w:val="left"/>
      <w:pPr>
        <w:tabs>
          <w:tab w:val="num" w:pos="1440"/>
        </w:tabs>
        <w:ind w:left="1440" w:hanging="1080"/>
      </w:pPr>
      <w:rPr>
        <w:rFonts w:hint="default"/>
        <w:i w:val="0"/>
      </w:rPr>
    </w:lvl>
    <w:lvl w:ilvl="5">
      <w:start w:val="1"/>
      <w:numFmt w:val="decimal"/>
      <w:isLgl/>
      <w:lvlText w:val="%1.%2.%3.%4.%5.%6"/>
      <w:lvlJc w:val="left"/>
      <w:pPr>
        <w:tabs>
          <w:tab w:val="num" w:pos="1440"/>
        </w:tabs>
        <w:ind w:left="1440" w:hanging="1080"/>
      </w:pPr>
      <w:rPr>
        <w:rFonts w:hint="default"/>
        <w:i w:val="0"/>
      </w:rPr>
    </w:lvl>
    <w:lvl w:ilvl="6">
      <w:start w:val="1"/>
      <w:numFmt w:val="decimal"/>
      <w:isLgl/>
      <w:lvlText w:val="%1.%2.%3.%4.%5.%6.%7"/>
      <w:lvlJc w:val="left"/>
      <w:pPr>
        <w:tabs>
          <w:tab w:val="num" w:pos="1800"/>
        </w:tabs>
        <w:ind w:left="1800" w:hanging="1440"/>
      </w:pPr>
      <w:rPr>
        <w:rFonts w:hint="default"/>
        <w:i w:val="0"/>
      </w:rPr>
    </w:lvl>
    <w:lvl w:ilvl="7">
      <w:start w:val="1"/>
      <w:numFmt w:val="decimal"/>
      <w:isLgl/>
      <w:lvlText w:val="%1.%2.%3.%4.%5.%6.%7.%8"/>
      <w:lvlJc w:val="left"/>
      <w:pPr>
        <w:tabs>
          <w:tab w:val="num" w:pos="1800"/>
        </w:tabs>
        <w:ind w:left="1800" w:hanging="1440"/>
      </w:pPr>
      <w:rPr>
        <w:rFonts w:hint="default"/>
        <w:i w:val="0"/>
      </w:rPr>
    </w:lvl>
    <w:lvl w:ilvl="8">
      <w:start w:val="1"/>
      <w:numFmt w:val="decimal"/>
      <w:isLgl/>
      <w:lvlText w:val="%1.%2.%3.%4.%5.%6.%7.%8.%9"/>
      <w:lvlJc w:val="left"/>
      <w:pPr>
        <w:tabs>
          <w:tab w:val="num" w:pos="2160"/>
        </w:tabs>
        <w:ind w:left="2160" w:hanging="1800"/>
      </w:pPr>
      <w:rPr>
        <w:rFonts w:hint="default"/>
        <w:i w:val="0"/>
      </w:rPr>
    </w:lvl>
  </w:abstractNum>
  <w:abstractNum w:abstractNumId="2" w15:restartNumberingAfterBreak="0">
    <w:nsid w:val="0CF65CAA"/>
    <w:multiLevelType w:val="hybridMultilevel"/>
    <w:tmpl w:val="43489EF2"/>
    <w:lvl w:ilvl="0" w:tplc="458A3242">
      <w:start w:val="1"/>
      <w:numFmt w:val="bullet"/>
      <w:lvlText w:val=""/>
      <w:lvlJc w:val="left"/>
      <w:pPr>
        <w:ind w:left="720" w:hanging="360"/>
      </w:pPr>
      <w:rPr>
        <w:rFonts w:ascii="Symbol" w:hAnsi="Symbol" w:hint="default"/>
      </w:rPr>
    </w:lvl>
    <w:lvl w:ilvl="1" w:tplc="04070003">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3" w15:restartNumberingAfterBreak="0">
    <w:nsid w:val="0E6A1B18"/>
    <w:multiLevelType w:val="hybridMultilevel"/>
    <w:tmpl w:val="330CA7B2"/>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4" w15:restartNumberingAfterBreak="0">
    <w:nsid w:val="143F60B4"/>
    <w:multiLevelType w:val="multilevel"/>
    <w:tmpl w:val="5352F356"/>
    <w:lvl w:ilvl="0">
      <w:start w:val="21"/>
      <w:numFmt w:val="decimal"/>
      <w:lvlText w:val="%1"/>
      <w:lvlJc w:val="left"/>
      <w:pPr>
        <w:ind w:left="420" w:hanging="420"/>
      </w:pPr>
      <w:rPr>
        <w:rFonts w:hint="default"/>
      </w:rPr>
    </w:lvl>
    <w:lvl w:ilvl="1">
      <w:start w:val="1"/>
      <w:numFmt w:val="decimal"/>
      <w:lvlText w:val="%1.%2"/>
      <w:lvlJc w:val="left"/>
      <w:pPr>
        <w:ind w:left="420" w:hanging="4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5" w15:restartNumberingAfterBreak="0">
    <w:nsid w:val="1A10139D"/>
    <w:multiLevelType w:val="hybridMultilevel"/>
    <w:tmpl w:val="56601706"/>
    <w:lvl w:ilvl="0" w:tplc="04070005">
      <w:start w:val="1"/>
      <w:numFmt w:val="bullet"/>
      <w:lvlText w:val=""/>
      <w:lvlJc w:val="left"/>
      <w:pPr>
        <w:ind w:left="360" w:hanging="360"/>
      </w:pPr>
      <w:rPr>
        <w:rFonts w:ascii="Wingdings" w:hAnsi="Wingdings" w:hint="default"/>
      </w:rPr>
    </w:lvl>
    <w:lvl w:ilvl="1" w:tplc="04070003" w:tentative="1">
      <w:start w:val="1"/>
      <w:numFmt w:val="bullet"/>
      <w:lvlText w:val="o"/>
      <w:lvlJc w:val="left"/>
      <w:pPr>
        <w:ind w:left="1080" w:hanging="360"/>
      </w:pPr>
      <w:rPr>
        <w:rFonts w:ascii="Courier New" w:hAnsi="Courier New" w:cs="Courier New" w:hint="default"/>
      </w:rPr>
    </w:lvl>
    <w:lvl w:ilvl="2" w:tplc="04070005" w:tentative="1">
      <w:start w:val="1"/>
      <w:numFmt w:val="bullet"/>
      <w:lvlText w:val=""/>
      <w:lvlJc w:val="left"/>
      <w:pPr>
        <w:ind w:left="1800" w:hanging="360"/>
      </w:pPr>
      <w:rPr>
        <w:rFonts w:ascii="Wingdings" w:hAnsi="Wingdings" w:hint="default"/>
      </w:rPr>
    </w:lvl>
    <w:lvl w:ilvl="3" w:tplc="04070001" w:tentative="1">
      <w:start w:val="1"/>
      <w:numFmt w:val="bullet"/>
      <w:lvlText w:val=""/>
      <w:lvlJc w:val="left"/>
      <w:pPr>
        <w:ind w:left="2520" w:hanging="360"/>
      </w:pPr>
      <w:rPr>
        <w:rFonts w:ascii="Symbol" w:hAnsi="Symbol" w:hint="default"/>
      </w:rPr>
    </w:lvl>
    <w:lvl w:ilvl="4" w:tplc="04070003" w:tentative="1">
      <w:start w:val="1"/>
      <w:numFmt w:val="bullet"/>
      <w:lvlText w:val="o"/>
      <w:lvlJc w:val="left"/>
      <w:pPr>
        <w:ind w:left="3240" w:hanging="360"/>
      </w:pPr>
      <w:rPr>
        <w:rFonts w:ascii="Courier New" w:hAnsi="Courier New" w:cs="Courier New" w:hint="default"/>
      </w:rPr>
    </w:lvl>
    <w:lvl w:ilvl="5" w:tplc="04070005" w:tentative="1">
      <w:start w:val="1"/>
      <w:numFmt w:val="bullet"/>
      <w:lvlText w:val=""/>
      <w:lvlJc w:val="left"/>
      <w:pPr>
        <w:ind w:left="3960" w:hanging="360"/>
      </w:pPr>
      <w:rPr>
        <w:rFonts w:ascii="Wingdings" w:hAnsi="Wingdings" w:hint="default"/>
      </w:rPr>
    </w:lvl>
    <w:lvl w:ilvl="6" w:tplc="04070001" w:tentative="1">
      <w:start w:val="1"/>
      <w:numFmt w:val="bullet"/>
      <w:lvlText w:val=""/>
      <w:lvlJc w:val="left"/>
      <w:pPr>
        <w:ind w:left="4680" w:hanging="360"/>
      </w:pPr>
      <w:rPr>
        <w:rFonts w:ascii="Symbol" w:hAnsi="Symbol" w:hint="default"/>
      </w:rPr>
    </w:lvl>
    <w:lvl w:ilvl="7" w:tplc="04070003" w:tentative="1">
      <w:start w:val="1"/>
      <w:numFmt w:val="bullet"/>
      <w:lvlText w:val="o"/>
      <w:lvlJc w:val="left"/>
      <w:pPr>
        <w:ind w:left="5400" w:hanging="360"/>
      </w:pPr>
      <w:rPr>
        <w:rFonts w:ascii="Courier New" w:hAnsi="Courier New" w:cs="Courier New" w:hint="default"/>
      </w:rPr>
    </w:lvl>
    <w:lvl w:ilvl="8" w:tplc="04070005" w:tentative="1">
      <w:start w:val="1"/>
      <w:numFmt w:val="bullet"/>
      <w:lvlText w:val=""/>
      <w:lvlJc w:val="left"/>
      <w:pPr>
        <w:ind w:left="6120" w:hanging="360"/>
      </w:pPr>
      <w:rPr>
        <w:rFonts w:ascii="Wingdings" w:hAnsi="Wingdings" w:hint="default"/>
      </w:rPr>
    </w:lvl>
  </w:abstractNum>
  <w:abstractNum w:abstractNumId="6" w15:restartNumberingAfterBreak="0">
    <w:nsid w:val="1B5257A5"/>
    <w:multiLevelType w:val="multilevel"/>
    <w:tmpl w:val="0407001F"/>
    <w:lvl w:ilvl="0">
      <w:start w:val="1"/>
      <w:numFmt w:val="decimal"/>
      <w:lvlText w:val="%1."/>
      <w:lvlJc w:val="left"/>
      <w:pPr>
        <w:tabs>
          <w:tab w:val="num" w:pos="360"/>
        </w:tabs>
        <w:ind w:left="360" w:hanging="360"/>
      </w:pPr>
      <w:rPr>
        <w:rFonts w:hint="default"/>
      </w:rPr>
    </w:lvl>
    <w:lvl w:ilvl="1">
      <w:start w:val="1"/>
      <w:numFmt w:val="decimal"/>
      <w:lvlText w:val="%1.%2."/>
      <w:lvlJc w:val="left"/>
      <w:pPr>
        <w:tabs>
          <w:tab w:val="num" w:pos="792"/>
        </w:tabs>
        <w:ind w:left="792" w:hanging="432"/>
      </w:pPr>
    </w:lvl>
    <w:lvl w:ilvl="2">
      <w:start w:val="1"/>
      <w:numFmt w:val="decimal"/>
      <w:lvlText w:val="%1.%2.%3."/>
      <w:lvlJc w:val="left"/>
      <w:pPr>
        <w:tabs>
          <w:tab w:val="num" w:pos="1440"/>
        </w:tabs>
        <w:ind w:left="1224" w:hanging="504"/>
      </w:pPr>
    </w:lvl>
    <w:lvl w:ilvl="3">
      <w:start w:val="1"/>
      <w:numFmt w:val="decimal"/>
      <w:lvlText w:val="%1.%2.%3.%4."/>
      <w:lvlJc w:val="left"/>
      <w:pPr>
        <w:tabs>
          <w:tab w:val="num" w:pos="2160"/>
        </w:tabs>
        <w:ind w:left="1728" w:hanging="648"/>
      </w:pPr>
    </w:lvl>
    <w:lvl w:ilvl="4">
      <w:start w:val="1"/>
      <w:numFmt w:val="decimal"/>
      <w:lvlText w:val="%1.%2.%3.%4.%5."/>
      <w:lvlJc w:val="left"/>
      <w:pPr>
        <w:tabs>
          <w:tab w:val="num" w:pos="2520"/>
        </w:tabs>
        <w:ind w:left="2232" w:hanging="792"/>
      </w:pPr>
    </w:lvl>
    <w:lvl w:ilvl="5">
      <w:start w:val="1"/>
      <w:numFmt w:val="decimal"/>
      <w:lvlText w:val="%1.%2.%3.%4.%5.%6."/>
      <w:lvlJc w:val="left"/>
      <w:pPr>
        <w:tabs>
          <w:tab w:val="num" w:pos="3240"/>
        </w:tabs>
        <w:ind w:left="2736" w:hanging="936"/>
      </w:pPr>
    </w:lvl>
    <w:lvl w:ilvl="6">
      <w:start w:val="1"/>
      <w:numFmt w:val="decimal"/>
      <w:lvlText w:val="%1.%2.%3.%4.%5.%6.%7."/>
      <w:lvlJc w:val="left"/>
      <w:pPr>
        <w:tabs>
          <w:tab w:val="num" w:pos="3600"/>
        </w:tabs>
        <w:ind w:left="3240" w:hanging="1080"/>
      </w:pPr>
    </w:lvl>
    <w:lvl w:ilvl="7">
      <w:start w:val="1"/>
      <w:numFmt w:val="decimal"/>
      <w:lvlText w:val="%1.%2.%3.%4.%5.%6.%7.%8."/>
      <w:lvlJc w:val="left"/>
      <w:pPr>
        <w:tabs>
          <w:tab w:val="num" w:pos="4320"/>
        </w:tabs>
        <w:ind w:left="3744" w:hanging="1224"/>
      </w:pPr>
    </w:lvl>
    <w:lvl w:ilvl="8">
      <w:start w:val="1"/>
      <w:numFmt w:val="decimal"/>
      <w:lvlText w:val="%1.%2.%3.%4.%5.%6.%7.%8.%9."/>
      <w:lvlJc w:val="left"/>
      <w:pPr>
        <w:tabs>
          <w:tab w:val="num" w:pos="4680"/>
        </w:tabs>
        <w:ind w:left="4320" w:hanging="1440"/>
      </w:pPr>
    </w:lvl>
  </w:abstractNum>
  <w:abstractNum w:abstractNumId="7" w15:restartNumberingAfterBreak="0">
    <w:nsid w:val="2176691D"/>
    <w:multiLevelType w:val="multilevel"/>
    <w:tmpl w:val="913887D2"/>
    <w:lvl w:ilvl="0">
      <w:start w:val="1"/>
      <w:numFmt w:val="bullet"/>
      <w:lvlText w:val=""/>
      <w:lvlJc w:val="left"/>
      <w:pPr>
        <w:tabs>
          <w:tab w:val="num" w:pos="720"/>
        </w:tabs>
        <w:ind w:left="720" w:hanging="360"/>
      </w:pPr>
      <w:rPr>
        <w:rFonts w:ascii="Symbol" w:hAnsi="Symbol" w:hint="default"/>
        <w:i w:val="0"/>
      </w:rPr>
    </w:lvl>
    <w:lvl w:ilvl="1">
      <w:start w:val="1"/>
      <w:numFmt w:val="bullet"/>
      <w:lvlText w:val=""/>
      <w:lvlJc w:val="left"/>
      <w:pPr>
        <w:tabs>
          <w:tab w:val="num" w:pos="720"/>
        </w:tabs>
        <w:ind w:left="720" w:hanging="360"/>
      </w:pPr>
      <w:rPr>
        <w:rFonts w:ascii="Symbol" w:hAnsi="Symbol" w:hint="default"/>
        <w:i w:val="0"/>
      </w:rPr>
    </w:lvl>
    <w:lvl w:ilvl="2">
      <w:start w:val="1"/>
      <w:numFmt w:val="decimal"/>
      <w:isLgl/>
      <w:lvlText w:val="%1.%2.%3"/>
      <w:lvlJc w:val="left"/>
      <w:pPr>
        <w:tabs>
          <w:tab w:val="num" w:pos="1080"/>
        </w:tabs>
        <w:ind w:left="1080" w:hanging="720"/>
      </w:pPr>
      <w:rPr>
        <w:rFonts w:hint="default"/>
        <w:i w:val="0"/>
      </w:rPr>
    </w:lvl>
    <w:lvl w:ilvl="3">
      <w:start w:val="1"/>
      <w:numFmt w:val="decimal"/>
      <w:isLgl/>
      <w:lvlText w:val="%1.%2.%3.%4"/>
      <w:lvlJc w:val="left"/>
      <w:pPr>
        <w:tabs>
          <w:tab w:val="num" w:pos="1080"/>
        </w:tabs>
        <w:ind w:left="1080" w:hanging="720"/>
      </w:pPr>
      <w:rPr>
        <w:rFonts w:hint="default"/>
        <w:i w:val="0"/>
      </w:rPr>
    </w:lvl>
    <w:lvl w:ilvl="4">
      <w:start w:val="1"/>
      <w:numFmt w:val="decimal"/>
      <w:isLgl/>
      <w:lvlText w:val="%1.%2.%3.%4.%5"/>
      <w:lvlJc w:val="left"/>
      <w:pPr>
        <w:tabs>
          <w:tab w:val="num" w:pos="1440"/>
        </w:tabs>
        <w:ind w:left="1440" w:hanging="1080"/>
      </w:pPr>
      <w:rPr>
        <w:rFonts w:hint="default"/>
        <w:i w:val="0"/>
      </w:rPr>
    </w:lvl>
    <w:lvl w:ilvl="5">
      <w:start w:val="1"/>
      <w:numFmt w:val="decimal"/>
      <w:isLgl/>
      <w:lvlText w:val="%1.%2.%3.%4.%5.%6"/>
      <w:lvlJc w:val="left"/>
      <w:pPr>
        <w:tabs>
          <w:tab w:val="num" w:pos="1440"/>
        </w:tabs>
        <w:ind w:left="1440" w:hanging="1080"/>
      </w:pPr>
      <w:rPr>
        <w:rFonts w:hint="default"/>
        <w:i w:val="0"/>
      </w:rPr>
    </w:lvl>
    <w:lvl w:ilvl="6">
      <w:start w:val="1"/>
      <w:numFmt w:val="decimal"/>
      <w:isLgl/>
      <w:lvlText w:val="%1.%2.%3.%4.%5.%6.%7"/>
      <w:lvlJc w:val="left"/>
      <w:pPr>
        <w:tabs>
          <w:tab w:val="num" w:pos="1800"/>
        </w:tabs>
        <w:ind w:left="1800" w:hanging="1440"/>
      </w:pPr>
      <w:rPr>
        <w:rFonts w:hint="default"/>
        <w:i w:val="0"/>
      </w:rPr>
    </w:lvl>
    <w:lvl w:ilvl="7">
      <w:start w:val="1"/>
      <w:numFmt w:val="decimal"/>
      <w:isLgl/>
      <w:lvlText w:val="%1.%2.%3.%4.%5.%6.%7.%8"/>
      <w:lvlJc w:val="left"/>
      <w:pPr>
        <w:tabs>
          <w:tab w:val="num" w:pos="1800"/>
        </w:tabs>
        <w:ind w:left="1800" w:hanging="1440"/>
      </w:pPr>
      <w:rPr>
        <w:rFonts w:hint="default"/>
        <w:i w:val="0"/>
      </w:rPr>
    </w:lvl>
    <w:lvl w:ilvl="8">
      <w:start w:val="1"/>
      <w:numFmt w:val="decimal"/>
      <w:isLgl/>
      <w:lvlText w:val="%1.%2.%3.%4.%5.%6.%7.%8.%9"/>
      <w:lvlJc w:val="left"/>
      <w:pPr>
        <w:tabs>
          <w:tab w:val="num" w:pos="2160"/>
        </w:tabs>
        <w:ind w:left="2160" w:hanging="1800"/>
      </w:pPr>
      <w:rPr>
        <w:rFonts w:hint="default"/>
        <w:i w:val="0"/>
      </w:rPr>
    </w:lvl>
  </w:abstractNum>
  <w:abstractNum w:abstractNumId="8" w15:restartNumberingAfterBreak="0">
    <w:nsid w:val="234708DB"/>
    <w:multiLevelType w:val="hybridMultilevel"/>
    <w:tmpl w:val="EFA664DC"/>
    <w:lvl w:ilvl="0" w:tplc="C12C27D4">
      <w:start w:val="4"/>
      <w:numFmt w:val="bullet"/>
      <w:lvlText w:val="-"/>
      <w:lvlJc w:val="left"/>
      <w:pPr>
        <w:ind w:left="1571" w:hanging="360"/>
      </w:pPr>
      <w:rPr>
        <w:rFonts w:ascii="Arial" w:eastAsia="Times New Roman" w:hAnsi="Arial" w:cs="Arial" w:hint="default"/>
      </w:rPr>
    </w:lvl>
    <w:lvl w:ilvl="1" w:tplc="04070003" w:tentative="1">
      <w:start w:val="1"/>
      <w:numFmt w:val="bullet"/>
      <w:lvlText w:val="o"/>
      <w:lvlJc w:val="left"/>
      <w:pPr>
        <w:ind w:left="2291" w:hanging="360"/>
      </w:pPr>
      <w:rPr>
        <w:rFonts w:ascii="Courier New" w:hAnsi="Courier New" w:cs="Courier New" w:hint="default"/>
      </w:rPr>
    </w:lvl>
    <w:lvl w:ilvl="2" w:tplc="04070005" w:tentative="1">
      <w:start w:val="1"/>
      <w:numFmt w:val="bullet"/>
      <w:lvlText w:val=""/>
      <w:lvlJc w:val="left"/>
      <w:pPr>
        <w:ind w:left="3011" w:hanging="360"/>
      </w:pPr>
      <w:rPr>
        <w:rFonts w:ascii="Wingdings" w:hAnsi="Wingdings" w:hint="default"/>
      </w:rPr>
    </w:lvl>
    <w:lvl w:ilvl="3" w:tplc="04070001" w:tentative="1">
      <w:start w:val="1"/>
      <w:numFmt w:val="bullet"/>
      <w:lvlText w:val=""/>
      <w:lvlJc w:val="left"/>
      <w:pPr>
        <w:ind w:left="3731" w:hanging="360"/>
      </w:pPr>
      <w:rPr>
        <w:rFonts w:ascii="Symbol" w:hAnsi="Symbol" w:hint="default"/>
      </w:rPr>
    </w:lvl>
    <w:lvl w:ilvl="4" w:tplc="04070003" w:tentative="1">
      <w:start w:val="1"/>
      <w:numFmt w:val="bullet"/>
      <w:lvlText w:val="o"/>
      <w:lvlJc w:val="left"/>
      <w:pPr>
        <w:ind w:left="4451" w:hanging="360"/>
      </w:pPr>
      <w:rPr>
        <w:rFonts w:ascii="Courier New" w:hAnsi="Courier New" w:cs="Courier New" w:hint="default"/>
      </w:rPr>
    </w:lvl>
    <w:lvl w:ilvl="5" w:tplc="04070005" w:tentative="1">
      <w:start w:val="1"/>
      <w:numFmt w:val="bullet"/>
      <w:lvlText w:val=""/>
      <w:lvlJc w:val="left"/>
      <w:pPr>
        <w:ind w:left="5171" w:hanging="360"/>
      </w:pPr>
      <w:rPr>
        <w:rFonts w:ascii="Wingdings" w:hAnsi="Wingdings" w:hint="default"/>
      </w:rPr>
    </w:lvl>
    <w:lvl w:ilvl="6" w:tplc="04070001" w:tentative="1">
      <w:start w:val="1"/>
      <w:numFmt w:val="bullet"/>
      <w:lvlText w:val=""/>
      <w:lvlJc w:val="left"/>
      <w:pPr>
        <w:ind w:left="5891" w:hanging="360"/>
      </w:pPr>
      <w:rPr>
        <w:rFonts w:ascii="Symbol" w:hAnsi="Symbol" w:hint="default"/>
      </w:rPr>
    </w:lvl>
    <w:lvl w:ilvl="7" w:tplc="04070003" w:tentative="1">
      <w:start w:val="1"/>
      <w:numFmt w:val="bullet"/>
      <w:lvlText w:val="o"/>
      <w:lvlJc w:val="left"/>
      <w:pPr>
        <w:ind w:left="6611" w:hanging="360"/>
      </w:pPr>
      <w:rPr>
        <w:rFonts w:ascii="Courier New" w:hAnsi="Courier New" w:cs="Courier New" w:hint="default"/>
      </w:rPr>
    </w:lvl>
    <w:lvl w:ilvl="8" w:tplc="04070005" w:tentative="1">
      <w:start w:val="1"/>
      <w:numFmt w:val="bullet"/>
      <w:lvlText w:val=""/>
      <w:lvlJc w:val="left"/>
      <w:pPr>
        <w:ind w:left="7331" w:hanging="360"/>
      </w:pPr>
      <w:rPr>
        <w:rFonts w:ascii="Wingdings" w:hAnsi="Wingdings" w:hint="default"/>
      </w:rPr>
    </w:lvl>
  </w:abstractNum>
  <w:abstractNum w:abstractNumId="9" w15:restartNumberingAfterBreak="0">
    <w:nsid w:val="24160D79"/>
    <w:multiLevelType w:val="hybridMultilevel"/>
    <w:tmpl w:val="3DD6C7EE"/>
    <w:lvl w:ilvl="0" w:tplc="04070001">
      <w:start w:val="1"/>
      <w:numFmt w:val="bullet"/>
      <w:lvlText w:val=""/>
      <w:lvlJc w:val="left"/>
      <w:pPr>
        <w:tabs>
          <w:tab w:val="num" w:pos="720"/>
        </w:tabs>
        <w:ind w:left="720" w:hanging="360"/>
      </w:pPr>
      <w:rPr>
        <w:rFonts w:ascii="Symbol" w:hAnsi="Symbol" w:hint="default"/>
      </w:rPr>
    </w:lvl>
    <w:lvl w:ilvl="1" w:tplc="04070019">
      <w:start w:val="1"/>
      <w:numFmt w:val="lowerLetter"/>
      <w:lvlText w:val="%2."/>
      <w:lvlJc w:val="left"/>
      <w:pPr>
        <w:tabs>
          <w:tab w:val="num" w:pos="1440"/>
        </w:tabs>
        <w:ind w:left="1440" w:hanging="360"/>
      </w:pPr>
    </w:lvl>
    <w:lvl w:ilvl="2" w:tplc="A2482A54">
      <w:start w:val="9"/>
      <w:numFmt w:val="decimal"/>
      <w:lvlText w:val="%3."/>
      <w:lvlJc w:val="left"/>
      <w:pPr>
        <w:tabs>
          <w:tab w:val="num" w:pos="2340"/>
        </w:tabs>
        <w:ind w:left="2340" w:hanging="360"/>
      </w:pPr>
      <w:rPr>
        <w:rFonts w:hint="default"/>
      </w:rPr>
    </w:lvl>
    <w:lvl w:ilvl="3" w:tplc="04070001">
      <w:start w:val="1"/>
      <w:numFmt w:val="bullet"/>
      <w:lvlText w:val=""/>
      <w:lvlJc w:val="left"/>
      <w:pPr>
        <w:tabs>
          <w:tab w:val="num" w:pos="2880"/>
        </w:tabs>
        <w:ind w:left="2880" w:hanging="360"/>
      </w:pPr>
      <w:rPr>
        <w:rFonts w:ascii="Symbol" w:hAnsi="Symbol" w:hint="default"/>
      </w:rPr>
    </w:lvl>
    <w:lvl w:ilvl="4" w:tplc="04070019" w:tentative="1">
      <w:start w:val="1"/>
      <w:numFmt w:val="lowerLetter"/>
      <w:lvlText w:val="%5."/>
      <w:lvlJc w:val="left"/>
      <w:pPr>
        <w:tabs>
          <w:tab w:val="num" w:pos="3600"/>
        </w:tabs>
        <w:ind w:left="3600" w:hanging="360"/>
      </w:pPr>
    </w:lvl>
    <w:lvl w:ilvl="5" w:tplc="0407001B" w:tentative="1">
      <w:start w:val="1"/>
      <w:numFmt w:val="lowerRoman"/>
      <w:lvlText w:val="%6."/>
      <w:lvlJc w:val="right"/>
      <w:pPr>
        <w:tabs>
          <w:tab w:val="num" w:pos="4320"/>
        </w:tabs>
        <w:ind w:left="4320" w:hanging="180"/>
      </w:pPr>
    </w:lvl>
    <w:lvl w:ilvl="6" w:tplc="0407000F" w:tentative="1">
      <w:start w:val="1"/>
      <w:numFmt w:val="decimal"/>
      <w:lvlText w:val="%7."/>
      <w:lvlJc w:val="left"/>
      <w:pPr>
        <w:tabs>
          <w:tab w:val="num" w:pos="5040"/>
        </w:tabs>
        <w:ind w:left="5040" w:hanging="360"/>
      </w:pPr>
    </w:lvl>
    <w:lvl w:ilvl="7" w:tplc="04070019" w:tentative="1">
      <w:start w:val="1"/>
      <w:numFmt w:val="lowerLetter"/>
      <w:lvlText w:val="%8."/>
      <w:lvlJc w:val="left"/>
      <w:pPr>
        <w:tabs>
          <w:tab w:val="num" w:pos="5760"/>
        </w:tabs>
        <w:ind w:left="5760" w:hanging="360"/>
      </w:pPr>
    </w:lvl>
    <w:lvl w:ilvl="8" w:tplc="0407001B" w:tentative="1">
      <w:start w:val="1"/>
      <w:numFmt w:val="lowerRoman"/>
      <w:lvlText w:val="%9."/>
      <w:lvlJc w:val="right"/>
      <w:pPr>
        <w:tabs>
          <w:tab w:val="num" w:pos="6480"/>
        </w:tabs>
        <w:ind w:left="6480" w:hanging="180"/>
      </w:pPr>
    </w:lvl>
  </w:abstractNum>
  <w:abstractNum w:abstractNumId="10" w15:restartNumberingAfterBreak="0">
    <w:nsid w:val="24D953F6"/>
    <w:multiLevelType w:val="hybridMultilevel"/>
    <w:tmpl w:val="BEF66E08"/>
    <w:lvl w:ilvl="0" w:tplc="51CEC08E">
      <w:start w:val="6"/>
      <w:numFmt w:val="bullet"/>
      <w:lvlText w:val=""/>
      <w:lvlJc w:val="left"/>
      <w:pPr>
        <w:ind w:left="720" w:hanging="360"/>
      </w:pPr>
      <w:rPr>
        <w:rFonts w:ascii="Symbol" w:eastAsiaTheme="minorHAnsi" w:hAnsi="Symbol" w:cstheme="minorBidi"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1" w15:restartNumberingAfterBreak="0">
    <w:nsid w:val="293874E2"/>
    <w:multiLevelType w:val="hybridMultilevel"/>
    <w:tmpl w:val="89EC93F2"/>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2" w15:restartNumberingAfterBreak="0">
    <w:nsid w:val="2B784889"/>
    <w:multiLevelType w:val="hybridMultilevel"/>
    <w:tmpl w:val="EBB875AA"/>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3" w15:restartNumberingAfterBreak="0">
    <w:nsid w:val="2E2B6B7A"/>
    <w:multiLevelType w:val="hybridMultilevel"/>
    <w:tmpl w:val="38789FAC"/>
    <w:lvl w:ilvl="0" w:tplc="04070001">
      <w:start w:val="1"/>
      <w:numFmt w:val="bullet"/>
      <w:lvlText w:val=""/>
      <w:lvlJc w:val="left"/>
      <w:pPr>
        <w:tabs>
          <w:tab w:val="num" w:pos="720"/>
        </w:tabs>
        <w:ind w:left="720" w:hanging="360"/>
      </w:pPr>
      <w:rPr>
        <w:rFonts w:ascii="Symbol" w:hAnsi="Symbol" w:hint="default"/>
      </w:rPr>
    </w:lvl>
    <w:lvl w:ilvl="1" w:tplc="04070003">
      <w:start w:val="1"/>
      <w:numFmt w:val="bullet"/>
      <w:lvlText w:val="o"/>
      <w:lvlJc w:val="left"/>
      <w:pPr>
        <w:tabs>
          <w:tab w:val="num" w:pos="1440"/>
        </w:tabs>
        <w:ind w:left="1440" w:hanging="360"/>
      </w:pPr>
      <w:rPr>
        <w:rFonts w:ascii="Courier New" w:hAnsi="Courier New" w:cs="Courier New" w:hint="default"/>
      </w:rPr>
    </w:lvl>
    <w:lvl w:ilvl="2" w:tplc="04070005" w:tentative="1">
      <w:start w:val="1"/>
      <w:numFmt w:val="bullet"/>
      <w:lvlText w:val=""/>
      <w:lvlJc w:val="left"/>
      <w:pPr>
        <w:tabs>
          <w:tab w:val="num" w:pos="2160"/>
        </w:tabs>
        <w:ind w:left="2160" w:hanging="360"/>
      </w:pPr>
      <w:rPr>
        <w:rFonts w:ascii="Wingdings" w:hAnsi="Wingdings" w:hint="default"/>
      </w:rPr>
    </w:lvl>
    <w:lvl w:ilvl="3" w:tplc="04070001" w:tentative="1">
      <w:start w:val="1"/>
      <w:numFmt w:val="bullet"/>
      <w:lvlText w:val=""/>
      <w:lvlJc w:val="left"/>
      <w:pPr>
        <w:tabs>
          <w:tab w:val="num" w:pos="2880"/>
        </w:tabs>
        <w:ind w:left="2880" w:hanging="360"/>
      </w:pPr>
      <w:rPr>
        <w:rFonts w:ascii="Symbol" w:hAnsi="Symbol" w:hint="default"/>
      </w:rPr>
    </w:lvl>
    <w:lvl w:ilvl="4" w:tplc="04070003" w:tentative="1">
      <w:start w:val="1"/>
      <w:numFmt w:val="bullet"/>
      <w:lvlText w:val="o"/>
      <w:lvlJc w:val="left"/>
      <w:pPr>
        <w:tabs>
          <w:tab w:val="num" w:pos="3600"/>
        </w:tabs>
        <w:ind w:left="3600" w:hanging="360"/>
      </w:pPr>
      <w:rPr>
        <w:rFonts w:ascii="Courier New" w:hAnsi="Courier New" w:cs="Courier New" w:hint="default"/>
      </w:rPr>
    </w:lvl>
    <w:lvl w:ilvl="5" w:tplc="04070005" w:tentative="1">
      <w:start w:val="1"/>
      <w:numFmt w:val="bullet"/>
      <w:lvlText w:val=""/>
      <w:lvlJc w:val="left"/>
      <w:pPr>
        <w:tabs>
          <w:tab w:val="num" w:pos="4320"/>
        </w:tabs>
        <w:ind w:left="4320" w:hanging="360"/>
      </w:pPr>
      <w:rPr>
        <w:rFonts w:ascii="Wingdings" w:hAnsi="Wingdings" w:hint="default"/>
      </w:rPr>
    </w:lvl>
    <w:lvl w:ilvl="6" w:tplc="04070001" w:tentative="1">
      <w:start w:val="1"/>
      <w:numFmt w:val="bullet"/>
      <w:lvlText w:val=""/>
      <w:lvlJc w:val="left"/>
      <w:pPr>
        <w:tabs>
          <w:tab w:val="num" w:pos="5040"/>
        </w:tabs>
        <w:ind w:left="5040" w:hanging="360"/>
      </w:pPr>
      <w:rPr>
        <w:rFonts w:ascii="Symbol" w:hAnsi="Symbol" w:hint="default"/>
      </w:rPr>
    </w:lvl>
    <w:lvl w:ilvl="7" w:tplc="04070003" w:tentative="1">
      <w:start w:val="1"/>
      <w:numFmt w:val="bullet"/>
      <w:lvlText w:val="o"/>
      <w:lvlJc w:val="left"/>
      <w:pPr>
        <w:tabs>
          <w:tab w:val="num" w:pos="5760"/>
        </w:tabs>
        <w:ind w:left="5760" w:hanging="360"/>
      </w:pPr>
      <w:rPr>
        <w:rFonts w:ascii="Courier New" w:hAnsi="Courier New" w:cs="Courier New" w:hint="default"/>
      </w:rPr>
    </w:lvl>
    <w:lvl w:ilvl="8" w:tplc="04070005" w:tentative="1">
      <w:start w:val="1"/>
      <w:numFmt w:val="bullet"/>
      <w:lvlText w:val=""/>
      <w:lvlJc w:val="left"/>
      <w:pPr>
        <w:tabs>
          <w:tab w:val="num" w:pos="6480"/>
        </w:tabs>
        <w:ind w:left="6480" w:hanging="360"/>
      </w:pPr>
      <w:rPr>
        <w:rFonts w:ascii="Wingdings" w:hAnsi="Wingdings" w:hint="default"/>
      </w:rPr>
    </w:lvl>
  </w:abstractNum>
  <w:abstractNum w:abstractNumId="14" w15:restartNumberingAfterBreak="0">
    <w:nsid w:val="32994917"/>
    <w:multiLevelType w:val="hybridMultilevel"/>
    <w:tmpl w:val="6890E628"/>
    <w:lvl w:ilvl="0" w:tplc="458A3242">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5" w15:restartNumberingAfterBreak="0">
    <w:nsid w:val="356B0757"/>
    <w:multiLevelType w:val="hybridMultilevel"/>
    <w:tmpl w:val="263E97BC"/>
    <w:lvl w:ilvl="0" w:tplc="0407000F">
      <w:start w:val="1"/>
      <w:numFmt w:val="decimal"/>
      <w:lvlText w:val="%1."/>
      <w:lvlJc w:val="left"/>
      <w:pPr>
        <w:ind w:left="360" w:hanging="360"/>
      </w:pPr>
      <w:rPr>
        <w:rFonts w:hint="default"/>
      </w:rPr>
    </w:lvl>
    <w:lvl w:ilvl="1" w:tplc="04070019" w:tentative="1">
      <w:start w:val="1"/>
      <w:numFmt w:val="lowerLetter"/>
      <w:lvlText w:val="%2."/>
      <w:lvlJc w:val="left"/>
      <w:pPr>
        <w:ind w:left="1080" w:hanging="360"/>
      </w:pPr>
    </w:lvl>
    <w:lvl w:ilvl="2" w:tplc="0407001B" w:tentative="1">
      <w:start w:val="1"/>
      <w:numFmt w:val="lowerRoman"/>
      <w:lvlText w:val="%3."/>
      <w:lvlJc w:val="right"/>
      <w:pPr>
        <w:ind w:left="1800" w:hanging="180"/>
      </w:pPr>
    </w:lvl>
    <w:lvl w:ilvl="3" w:tplc="0407000F" w:tentative="1">
      <w:start w:val="1"/>
      <w:numFmt w:val="decimal"/>
      <w:lvlText w:val="%4."/>
      <w:lvlJc w:val="left"/>
      <w:pPr>
        <w:ind w:left="2520" w:hanging="360"/>
      </w:pPr>
    </w:lvl>
    <w:lvl w:ilvl="4" w:tplc="04070019" w:tentative="1">
      <w:start w:val="1"/>
      <w:numFmt w:val="lowerLetter"/>
      <w:lvlText w:val="%5."/>
      <w:lvlJc w:val="left"/>
      <w:pPr>
        <w:ind w:left="3240" w:hanging="360"/>
      </w:pPr>
    </w:lvl>
    <w:lvl w:ilvl="5" w:tplc="0407001B" w:tentative="1">
      <w:start w:val="1"/>
      <w:numFmt w:val="lowerRoman"/>
      <w:lvlText w:val="%6."/>
      <w:lvlJc w:val="right"/>
      <w:pPr>
        <w:ind w:left="3960" w:hanging="180"/>
      </w:pPr>
    </w:lvl>
    <w:lvl w:ilvl="6" w:tplc="0407000F" w:tentative="1">
      <w:start w:val="1"/>
      <w:numFmt w:val="decimal"/>
      <w:lvlText w:val="%7."/>
      <w:lvlJc w:val="left"/>
      <w:pPr>
        <w:ind w:left="4680" w:hanging="360"/>
      </w:pPr>
    </w:lvl>
    <w:lvl w:ilvl="7" w:tplc="04070019" w:tentative="1">
      <w:start w:val="1"/>
      <w:numFmt w:val="lowerLetter"/>
      <w:lvlText w:val="%8."/>
      <w:lvlJc w:val="left"/>
      <w:pPr>
        <w:ind w:left="5400" w:hanging="360"/>
      </w:pPr>
    </w:lvl>
    <w:lvl w:ilvl="8" w:tplc="0407001B" w:tentative="1">
      <w:start w:val="1"/>
      <w:numFmt w:val="lowerRoman"/>
      <w:lvlText w:val="%9."/>
      <w:lvlJc w:val="right"/>
      <w:pPr>
        <w:ind w:left="6120" w:hanging="180"/>
      </w:pPr>
    </w:lvl>
  </w:abstractNum>
  <w:abstractNum w:abstractNumId="16" w15:restartNumberingAfterBreak="0">
    <w:nsid w:val="37A6185D"/>
    <w:multiLevelType w:val="hybridMultilevel"/>
    <w:tmpl w:val="9F3650D4"/>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7" w15:restartNumberingAfterBreak="0">
    <w:nsid w:val="3B5E4B31"/>
    <w:multiLevelType w:val="hybridMultilevel"/>
    <w:tmpl w:val="D5A0DD9A"/>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8" w15:restartNumberingAfterBreak="0">
    <w:nsid w:val="49F74482"/>
    <w:multiLevelType w:val="hybridMultilevel"/>
    <w:tmpl w:val="FA1EE23C"/>
    <w:lvl w:ilvl="0" w:tplc="04070001">
      <w:start w:val="1"/>
      <w:numFmt w:val="bullet"/>
      <w:lvlText w:val=""/>
      <w:lvlJc w:val="left"/>
      <w:pPr>
        <w:ind w:left="720" w:hanging="360"/>
      </w:pPr>
      <w:rPr>
        <w:rFonts w:ascii="Symbol" w:hAnsi="Symbol" w:hint="default"/>
      </w:rPr>
    </w:lvl>
    <w:lvl w:ilvl="1" w:tplc="04070003">
      <w:start w:val="1"/>
      <w:numFmt w:val="bullet"/>
      <w:lvlText w:val="o"/>
      <w:lvlJc w:val="left"/>
      <w:pPr>
        <w:ind w:left="1440" w:hanging="360"/>
      </w:pPr>
      <w:rPr>
        <w:rFonts w:ascii="Courier New" w:hAnsi="Courier New" w:cs="Courier New" w:hint="default"/>
      </w:rPr>
    </w:lvl>
    <w:lvl w:ilvl="2" w:tplc="04070005">
      <w:start w:val="1"/>
      <w:numFmt w:val="bullet"/>
      <w:lvlText w:val=""/>
      <w:lvlJc w:val="left"/>
      <w:pPr>
        <w:ind w:left="2160" w:hanging="360"/>
      </w:pPr>
      <w:rPr>
        <w:rFonts w:ascii="Wingdings" w:hAnsi="Wingdings" w:hint="default"/>
      </w:rPr>
    </w:lvl>
    <w:lvl w:ilvl="3" w:tplc="04070001">
      <w:start w:val="1"/>
      <w:numFmt w:val="bullet"/>
      <w:lvlText w:val=""/>
      <w:lvlJc w:val="left"/>
      <w:pPr>
        <w:ind w:left="2880" w:hanging="360"/>
      </w:pPr>
      <w:rPr>
        <w:rFonts w:ascii="Symbol" w:hAnsi="Symbol" w:hint="default"/>
      </w:rPr>
    </w:lvl>
    <w:lvl w:ilvl="4" w:tplc="04070003">
      <w:start w:val="1"/>
      <w:numFmt w:val="bullet"/>
      <w:lvlText w:val="o"/>
      <w:lvlJc w:val="left"/>
      <w:pPr>
        <w:ind w:left="3600" w:hanging="360"/>
      </w:pPr>
      <w:rPr>
        <w:rFonts w:ascii="Courier New" w:hAnsi="Courier New" w:cs="Courier New" w:hint="default"/>
      </w:rPr>
    </w:lvl>
    <w:lvl w:ilvl="5" w:tplc="04070005">
      <w:start w:val="1"/>
      <w:numFmt w:val="bullet"/>
      <w:lvlText w:val=""/>
      <w:lvlJc w:val="left"/>
      <w:pPr>
        <w:ind w:left="4320" w:hanging="360"/>
      </w:pPr>
      <w:rPr>
        <w:rFonts w:ascii="Wingdings" w:hAnsi="Wingdings" w:hint="default"/>
      </w:rPr>
    </w:lvl>
    <w:lvl w:ilvl="6" w:tplc="04070001">
      <w:start w:val="1"/>
      <w:numFmt w:val="bullet"/>
      <w:lvlText w:val=""/>
      <w:lvlJc w:val="left"/>
      <w:pPr>
        <w:ind w:left="5040" w:hanging="360"/>
      </w:pPr>
      <w:rPr>
        <w:rFonts w:ascii="Symbol" w:hAnsi="Symbol" w:hint="default"/>
      </w:rPr>
    </w:lvl>
    <w:lvl w:ilvl="7" w:tplc="04070003">
      <w:start w:val="1"/>
      <w:numFmt w:val="bullet"/>
      <w:lvlText w:val="o"/>
      <w:lvlJc w:val="left"/>
      <w:pPr>
        <w:ind w:left="5760" w:hanging="360"/>
      </w:pPr>
      <w:rPr>
        <w:rFonts w:ascii="Courier New" w:hAnsi="Courier New" w:cs="Courier New" w:hint="default"/>
      </w:rPr>
    </w:lvl>
    <w:lvl w:ilvl="8" w:tplc="04070005">
      <w:start w:val="1"/>
      <w:numFmt w:val="bullet"/>
      <w:lvlText w:val=""/>
      <w:lvlJc w:val="left"/>
      <w:pPr>
        <w:ind w:left="6480" w:hanging="360"/>
      </w:pPr>
      <w:rPr>
        <w:rFonts w:ascii="Wingdings" w:hAnsi="Wingdings" w:hint="default"/>
      </w:rPr>
    </w:lvl>
  </w:abstractNum>
  <w:abstractNum w:abstractNumId="19" w15:restartNumberingAfterBreak="0">
    <w:nsid w:val="4B9672C8"/>
    <w:multiLevelType w:val="hybridMultilevel"/>
    <w:tmpl w:val="A8B4A2F0"/>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20" w15:restartNumberingAfterBreak="0">
    <w:nsid w:val="5F550539"/>
    <w:multiLevelType w:val="multilevel"/>
    <w:tmpl w:val="0B60A874"/>
    <w:lvl w:ilvl="0">
      <w:start w:val="7"/>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21" w15:restartNumberingAfterBreak="0">
    <w:nsid w:val="63A9160A"/>
    <w:multiLevelType w:val="hybridMultilevel"/>
    <w:tmpl w:val="4A306060"/>
    <w:lvl w:ilvl="0" w:tplc="04070001">
      <w:start w:val="1"/>
      <w:numFmt w:val="bullet"/>
      <w:lvlText w:val=""/>
      <w:lvlJc w:val="left"/>
      <w:pPr>
        <w:tabs>
          <w:tab w:val="num" w:pos="1287"/>
        </w:tabs>
        <w:ind w:left="1287" w:hanging="360"/>
      </w:pPr>
      <w:rPr>
        <w:rFonts w:ascii="Symbol" w:hAnsi="Symbol" w:hint="default"/>
      </w:rPr>
    </w:lvl>
    <w:lvl w:ilvl="1" w:tplc="04070003" w:tentative="1">
      <w:start w:val="1"/>
      <w:numFmt w:val="bullet"/>
      <w:lvlText w:val="o"/>
      <w:lvlJc w:val="left"/>
      <w:pPr>
        <w:tabs>
          <w:tab w:val="num" w:pos="2007"/>
        </w:tabs>
        <w:ind w:left="2007" w:hanging="360"/>
      </w:pPr>
      <w:rPr>
        <w:rFonts w:ascii="Courier New" w:hAnsi="Courier New" w:cs="Courier New" w:hint="default"/>
      </w:rPr>
    </w:lvl>
    <w:lvl w:ilvl="2" w:tplc="04070005" w:tentative="1">
      <w:start w:val="1"/>
      <w:numFmt w:val="bullet"/>
      <w:lvlText w:val=""/>
      <w:lvlJc w:val="left"/>
      <w:pPr>
        <w:tabs>
          <w:tab w:val="num" w:pos="2727"/>
        </w:tabs>
        <w:ind w:left="2727" w:hanging="360"/>
      </w:pPr>
      <w:rPr>
        <w:rFonts w:ascii="Wingdings" w:hAnsi="Wingdings" w:hint="default"/>
      </w:rPr>
    </w:lvl>
    <w:lvl w:ilvl="3" w:tplc="04070001" w:tentative="1">
      <w:start w:val="1"/>
      <w:numFmt w:val="bullet"/>
      <w:lvlText w:val=""/>
      <w:lvlJc w:val="left"/>
      <w:pPr>
        <w:tabs>
          <w:tab w:val="num" w:pos="3447"/>
        </w:tabs>
        <w:ind w:left="3447" w:hanging="360"/>
      </w:pPr>
      <w:rPr>
        <w:rFonts w:ascii="Symbol" w:hAnsi="Symbol" w:hint="default"/>
      </w:rPr>
    </w:lvl>
    <w:lvl w:ilvl="4" w:tplc="04070003" w:tentative="1">
      <w:start w:val="1"/>
      <w:numFmt w:val="bullet"/>
      <w:lvlText w:val="o"/>
      <w:lvlJc w:val="left"/>
      <w:pPr>
        <w:tabs>
          <w:tab w:val="num" w:pos="4167"/>
        </w:tabs>
        <w:ind w:left="4167" w:hanging="360"/>
      </w:pPr>
      <w:rPr>
        <w:rFonts w:ascii="Courier New" w:hAnsi="Courier New" w:cs="Courier New" w:hint="default"/>
      </w:rPr>
    </w:lvl>
    <w:lvl w:ilvl="5" w:tplc="04070005" w:tentative="1">
      <w:start w:val="1"/>
      <w:numFmt w:val="bullet"/>
      <w:lvlText w:val=""/>
      <w:lvlJc w:val="left"/>
      <w:pPr>
        <w:tabs>
          <w:tab w:val="num" w:pos="4887"/>
        </w:tabs>
        <w:ind w:left="4887" w:hanging="360"/>
      </w:pPr>
      <w:rPr>
        <w:rFonts w:ascii="Wingdings" w:hAnsi="Wingdings" w:hint="default"/>
      </w:rPr>
    </w:lvl>
    <w:lvl w:ilvl="6" w:tplc="04070001" w:tentative="1">
      <w:start w:val="1"/>
      <w:numFmt w:val="bullet"/>
      <w:lvlText w:val=""/>
      <w:lvlJc w:val="left"/>
      <w:pPr>
        <w:tabs>
          <w:tab w:val="num" w:pos="5607"/>
        </w:tabs>
        <w:ind w:left="5607" w:hanging="360"/>
      </w:pPr>
      <w:rPr>
        <w:rFonts w:ascii="Symbol" w:hAnsi="Symbol" w:hint="default"/>
      </w:rPr>
    </w:lvl>
    <w:lvl w:ilvl="7" w:tplc="04070003" w:tentative="1">
      <w:start w:val="1"/>
      <w:numFmt w:val="bullet"/>
      <w:lvlText w:val="o"/>
      <w:lvlJc w:val="left"/>
      <w:pPr>
        <w:tabs>
          <w:tab w:val="num" w:pos="6327"/>
        </w:tabs>
        <w:ind w:left="6327" w:hanging="360"/>
      </w:pPr>
      <w:rPr>
        <w:rFonts w:ascii="Courier New" w:hAnsi="Courier New" w:cs="Courier New" w:hint="default"/>
      </w:rPr>
    </w:lvl>
    <w:lvl w:ilvl="8" w:tplc="04070005" w:tentative="1">
      <w:start w:val="1"/>
      <w:numFmt w:val="bullet"/>
      <w:lvlText w:val=""/>
      <w:lvlJc w:val="left"/>
      <w:pPr>
        <w:tabs>
          <w:tab w:val="num" w:pos="7047"/>
        </w:tabs>
        <w:ind w:left="7047" w:hanging="360"/>
      </w:pPr>
      <w:rPr>
        <w:rFonts w:ascii="Wingdings" w:hAnsi="Wingdings" w:hint="default"/>
      </w:rPr>
    </w:lvl>
  </w:abstractNum>
  <w:abstractNum w:abstractNumId="22" w15:restartNumberingAfterBreak="0">
    <w:nsid w:val="64735AC8"/>
    <w:multiLevelType w:val="hybridMultilevel"/>
    <w:tmpl w:val="E7567F32"/>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23" w15:restartNumberingAfterBreak="0">
    <w:nsid w:val="6B875821"/>
    <w:multiLevelType w:val="hybridMultilevel"/>
    <w:tmpl w:val="2206ACDC"/>
    <w:lvl w:ilvl="0" w:tplc="CA3C0814">
      <w:numFmt w:val="bullet"/>
      <w:lvlText w:val="-"/>
      <w:lvlJc w:val="left"/>
      <w:pPr>
        <w:ind w:left="720" w:hanging="360"/>
      </w:pPr>
      <w:rPr>
        <w:rFonts w:ascii="Arial" w:eastAsiaTheme="minorHAnsi" w:hAnsi="Arial" w:cs="Aria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24" w15:restartNumberingAfterBreak="0">
    <w:nsid w:val="6CA969C8"/>
    <w:multiLevelType w:val="multilevel"/>
    <w:tmpl w:val="BDE22EB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5" w15:restartNumberingAfterBreak="0">
    <w:nsid w:val="6E8B1D8F"/>
    <w:multiLevelType w:val="hybridMultilevel"/>
    <w:tmpl w:val="7DEA135A"/>
    <w:lvl w:ilvl="0" w:tplc="04070001">
      <w:start w:val="1"/>
      <w:numFmt w:val="bullet"/>
      <w:lvlText w:val=""/>
      <w:lvlJc w:val="left"/>
      <w:pPr>
        <w:ind w:left="840" w:hanging="360"/>
      </w:pPr>
      <w:rPr>
        <w:rFonts w:ascii="Symbol" w:hAnsi="Symbol" w:hint="default"/>
      </w:rPr>
    </w:lvl>
    <w:lvl w:ilvl="1" w:tplc="04070003" w:tentative="1">
      <w:start w:val="1"/>
      <w:numFmt w:val="bullet"/>
      <w:lvlText w:val="o"/>
      <w:lvlJc w:val="left"/>
      <w:pPr>
        <w:ind w:left="1560" w:hanging="360"/>
      </w:pPr>
      <w:rPr>
        <w:rFonts w:ascii="Courier New" w:hAnsi="Courier New" w:cs="Courier New" w:hint="default"/>
      </w:rPr>
    </w:lvl>
    <w:lvl w:ilvl="2" w:tplc="04070005" w:tentative="1">
      <w:start w:val="1"/>
      <w:numFmt w:val="bullet"/>
      <w:lvlText w:val=""/>
      <w:lvlJc w:val="left"/>
      <w:pPr>
        <w:ind w:left="2280" w:hanging="360"/>
      </w:pPr>
      <w:rPr>
        <w:rFonts w:ascii="Wingdings" w:hAnsi="Wingdings" w:hint="default"/>
      </w:rPr>
    </w:lvl>
    <w:lvl w:ilvl="3" w:tplc="04070001" w:tentative="1">
      <w:start w:val="1"/>
      <w:numFmt w:val="bullet"/>
      <w:lvlText w:val=""/>
      <w:lvlJc w:val="left"/>
      <w:pPr>
        <w:ind w:left="3000" w:hanging="360"/>
      </w:pPr>
      <w:rPr>
        <w:rFonts w:ascii="Symbol" w:hAnsi="Symbol" w:hint="default"/>
      </w:rPr>
    </w:lvl>
    <w:lvl w:ilvl="4" w:tplc="04070003" w:tentative="1">
      <w:start w:val="1"/>
      <w:numFmt w:val="bullet"/>
      <w:lvlText w:val="o"/>
      <w:lvlJc w:val="left"/>
      <w:pPr>
        <w:ind w:left="3720" w:hanging="360"/>
      </w:pPr>
      <w:rPr>
        <w:rFonts w:ascii="Courier New" w:hAnsi="Courier New" w:cs="Courier New" w:hint="default"/>
      </w:rPr>
    </w:lvl>
    <w:lvl w:ilvl="5" w:tplc="04070005" w:tentative="1">
      <w:start w:val="1"/>
      <w:numFmt w:val="bullet"/>
      <w:lvlText w:val=""/>
      <w:lvlJc w:val="left"/>
      <w:pPr>
        <w:ind w:left="4440" w:hanging="360"/>
      </w:pPr>
      <w:rPr>
        <w:rFonts w:ascii="Wingdings" w:hAnsi="Wingdings" w:hint="default"/>
      </w:rPr>
    </w:lvl>
    <w:lvl w:ilvl="6" w:tplc="04070001" w:tentative="1">
      <w:start w:val="1"/>
      <w:numFmt w:val="bullet"/>
      <w:lvlText w:val=""/>
      <w:lvlJc w:val="left"/>
      <w:pPr>
        <w:ind w:left="5160" w:hanging="360"/>
      </w:pPr>
      <w:rPr>
        <w:rFonts w:ascii="Symbol" w:hAnsi="Symbol" w:hint="default"/>
      </w:rPr>
    </w:lvl>
    <w:lvl w:ilvl="7" w:tplc="04070003" w:tentative="1">
      <w:start w:val="1"/>
      <w:numFmt w:val="bullet"/>
      <w:lvlText w:val="o"/>
      <w:lvlJc w:val="left"/>
      <w:pPr>
        <w:ind w:left="5880" w:hanging="360"/>
      </w:pPr>
      <w:rPr>
        <w:rFonts w:ascii="Courier New" w:hAnsi="Courier New" w:cs="Courier New" w:hint="default"/>
      </w:rPr>
    </w:lvl>
    <w:lvl w:ilvl="8" w:tplc="04070005" w:tentative="1">
      <w:start w:val="1"/>
      <w:numFmt w:val="bullet"/>
      <w:lvlText w:val=""/>
      <w:lvlJc w:val="left"/>
      <w:pPr>
        <w:ind w:left="6600" w:hanging="360"/>
      </w:pPr>
      <w:rPr>
        <w:rFonts w:ascii="Wingdings" w:hAnsi="Wingdings" w:hint="default"/>
      </w:rPr>
    </w:lvl>
  </w:abstractNum>
  <w:abstractNum w:abstractNumId="26" w15:restartNumberingAfterBreak="0">
    <w:nsid w:val="6F7A65A1"/>
    <w:multiLevelType w:val="multilevel"/>
    <w:tmpl w:val="5AE8E82A"/>
    <w:lvl w:ilvl="0">
      <w:start w:val="12"/>
      <w:numFmt w:val="decimal"/>
      <w:lvlText w:val="%1"/>
      <w:lvlJc w:val="left"/>
      <w:pPr>
        <w:ind w:left="420" w:hanging="420"/>
      </w:pPr>
      <w:rPr>
        <w:rFonts w:hint="default"/>
      </w:rPr>
    </w:lvl>
    <w:lvl w:ilvl="1">
      <w:start w:val="1"/>
      <w:numFmt w:val="decimal"/>
      <w:lvlText w:val="%1.%2"/>
      <w:lvlJc w:val="left"/>
      <w:pPr>
        <w:ind w:left="420" w:hanging="4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27" w15:restartNumberingAfterBreak="0">
    <w:nsid w:val="77041ECD"/>
    <w:multiLevelType w:val="hybridMultilevel"/>
    <w:tmpl w:val="BB4AC09A"/>
    <w:lvl w:ilvl="0" w:tplc="8E8E65FA">
      <w:start w:val="12"/>
      <w:numFmt w:val="bullet"/>
      <w:lvlText w:val="-"/>
      <w:lvlJc w:val="left"/>
      <w:pPr>
        <w:ind w:left="720" w:hanging="360"/>
      </w:pPr>
      <w:rPr>
        <w:rFonts w:ascii="Arial" w:eastAsiaTheme="minorHAnsi" w:hAnsi="Arial" w:cs="Aria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28" w15:restartNumberingAfterBreak="0">
    <w:nsid w:val="7AD45C81"/>
    <w:multiLevelType w:val="multilevel"/>
    <w:tmpl w:val="0407001F"/>
    <w:lvl w:ilvl="0">
      <w:start w:val="1"/>
      <w:numFmt w:val="decimal"/>
      <w:lvlText w:val="%1."/>
      <w:lvlJc w:val="left"/>
      <w:pPr>
        <w:tabs>
          <w:tab w:val="num" w:pos="360"/>
        </w:tabs>
        <w:ind w:left="360" w:hanging="360"/>
      </w:pPr>
      <w:rPr>
        <w:rFonts w:hint="default"/>
      </w:rPr>
    </w:lvl>
    <w:lvl w:ilvl="1">
      <w:start w:val="1"/>
      <w:numFmt w:val="decimal"/>
      <w:lvlText w:val="%1.%2."/>
      <w:lvlJc w:val="left"/>
      <w:pPr>
        <w:tabs>
          <w:tab w:val="num" w:pos="792"/>
        </w:tabs>
        <w:ind w:left="792" w:hanging="432"/>
      </w:pPr>
    </w:lvl>
    <w:lvl w:ilvl="2">
      <w:start w:val="1"/>
      <w:numFmt w:val="decimal"/>
      <w:lvlText w:val="%1.%2.%3."/>
      <w:lvlJc w:val="left"/>
      <w:pPr>
        <w:tabs>
          <w:tab w:val="num" w:pos="1440"/>
        </w:tabs>
        <w:ind w:left="1224" w:hanging="504"/>
      </w:pPr>
    </w:lvl>
    <w:lvl w:ilvl="3">
      <w:start w:val="1"/>
      <w:numFmt w:val="decimal"/>
      <w:lvlText w:val="%1.%2.%3.%4."/>
      <w:lvlJc w:val="left"/>
      <w:pPr>
        <w:tabs>
          <w:tab w:val="num" w:pos="2160"/>
        </w:tabs>
        <w:ind w:left="1728" w:hanging="648"/>
      </w:pPr>
    </w:lvl>
    <w:lvl w:ilvl="4">
      <w:start w:val="1"/>
      <w:numFmt w:val="decimal"/>
      <w:lvlText w:val="%1.%2.%3.%4.%5."/>
      <w:lvlJc w:val="left"/>
      <w:pPr>
        <w:tabs>
          <w:tab w:val="num" w:pos="2520"/>
        </w:tabs>
        <w:ind w:left="2232" w:hanging="792"/>
      </w:pPr>
    </w:lvl>
    <w:lvl w:ilvl="5">
      <w:start w:val="1"/>
      <w:numFmt w:val="decimal"/>
      <w:lvlText w:val="%1.%2.%3.%4.%5.%6."/>
      <w:lvlJc w:val="left"/>
      <w:pPr>
        <w:tabs>
          <w:tab w:val="num" w:pos="3240"/>
        </w:tabs>
        <w:ind w:left="2736" w:hanging="936"/>
      </w:pPr>
    </w:lvl>
    <w:lvl w:ilvl="6">
      <w:start w:val="1"/>
      <w:numFmt w:val="decimal"/>
      <w:lvlText w:val="%1.%2.%3.%4.%5.%6.%7."/>
      <w:lvlJc w:val="left"/>
      <w:pPr>
        <w:tabs>
          <w:tab w:val="num" w:pos="3600"/>
        </w:tabs>
        <w:ind w:left="3240" w:hanging="1080"/>
      </w:pPr>
    </w:lvl>
    <w:lvl w:ilvl="7">
      <w:start w:val="1"/>
      <w:numFmt w:val="decimal"/>
      <w:lvlText w:val="%1.%2.%3.%4.%5.%6.%7.%8."/>
      <w:lvlJc w:val="left"/>
      <w:pPr>
        <w:tabs>
          <w:tab w:val="num" w:pos="4320"/>
        </w:tabs>
        <w:ind w:left="3744" w:hanging="1224"/>
      </w:pPr>
    </w:lvl>
    <w:lvl w:ilvl="8">
      <w:start w:val="1"/>
      <w:numFmt w:val="decimal"/>
      <w:lvlText w:val="%1.%2.%3.%4.%5.%6.%7.%8.%9."/>
      <w:lvlJc w:val="left"/>
      <w:pPr>
        <w:tabs>
          <w:tab w:val="num" w:pos="4680"/>
        </w:tabs>
        <w:ind w:left="4320" w:hanging="1440"/>
      </w:pPr>
    </w:lvl>
  </w:abstractNum>
  <w:num w:numId="1" w16cid:durableId="1253390523">
    <w:abstractNumId w:val="13"/>
  </w:num>
  <w:num w:numId="2" w16cid:durableId="1357195508">
    <w:abstractNumId w:val="0"/>
  </w:num>
  <w:num w:numId="3" w16cid:durableId="91241922">
    <w:abstractNumId w:val="1"/>
  </w:num>
  <w:num w:numId="4" w16cid:durableId="1545173888">
    <w:abstractNumId w:val="7"/>
  </w:num>
  <w:num w:numId="5" w16cid:durableId="997925876">
    <w:abstractNumId w:val="21"/>
  </w:num>
  <w:num w:numId="6" w16cid:durableId="181936903">
    <w:abstractNumId w:val="8"/>
  </w:num>
  <w:num w:numId="7" w16cid:durableId="1617716486">
    <w:abstractNumId w:val="25"/>
  </w:num>
  <w:num w:numId="8" w16cid:durableId="1686634791">
    <w:abstractNumId w:val="9"/>
  </w:num>
  <w:num w:numId="9" w16cid:durableId="1934582307">
    <w:abstractNumId w:val="19"/>
  </w:num>
  <w:num w:numId="10" w16cid:durableId="15735558">
    <w:abstractNumId w:val="23"/>
  </w:num>
  <w:num w:numId="11" w16cid:durableId="664743211">
    <w:abstractNumId w:val="22"/>
  </w:num>
  <w:num w:numId="12" w16cid:durableId="1445878244">
    <w:abstractNumId w:val="17"/>
  </w:num>
  <w:num w:numId="13" w16cid:durableId="847476260">
    <w:abstractNumId w:val="11"/>
  </w:num>
  <w:num w:numId="14" w16cid:durableId="216824326">
    <w:abstractNumId w:val="16"/>
  </w:num>
  <w:num w:numId="15" w16cid:durableId="1411073377">
    <w:abstractNumId w:val="12"/>
  </w:num>
  <w:num w:numId="16" w16cid:durableId="987633589">
    <w:abstractNumId w:val="6"/>
  </w:num>
  <w:num w:numId="17" w16cid:durableId="540244083">
    <w:abstractNumId w:val="20"/>
  </w:num>
  <w:num w:numId="18" w16cid:durableId="637343362">
    <w:abstractNumId w:val="28"/>
  </w:num>
  <w:num w:numId="19" w16cid:durableId="183978524">
    <w:abstractNumId w:val="4"/>
  </w:num>
  <w:num w:numId="20" w16cid:durableId="449856749">
    <w:abstractNumId w:val="26"/>
  </w:num>
  <w:num w:numId="21" w16cid:durableId="1140152921">
    <w:abstractNumId w:val="18"/>
  </w:num>
  <w:num w:numId="22" w16cid:durableId="1896158441">
    <w:abstractNumId w:val="23"/>
  </w:num>
  <w:num w:numId="23" w16cid:durableId="856777173">
    <w:abstractNumId w:val="27"/>
  </w:num>
  <w:num w:numId="24" w16cid:durableId="980766088">
    <w:abstractNumId w:val="24"/>
  </w:num>
  <w:num w:numId="25" w16cid:durableId="1018772519">
    <w:abstractNumId w:val="5"/>
  </w:num>
  <w:num w:numId="26" w16cid:durableId="2081443021">
    <w:abstractNumId w:val="2"/>
  </w:num>
  <w:num w:numId="27" w16cid:durableId="1659844533">
    <w:abstractNumId w:val="3"/>
  </w:num>
  <w:num w:numId="28" w16cid:durableId="1534341615">
    <w:abstractNumId w:val="15"/>
  </w:num>
  <w:num w:numId="29" w16cid:durableId="663238098">
    <w:abstractNumId w:val="14"/>
  </w:num>
  <w:num w:numId="30" w16cid:durableId="631440898">
    <w:abstractNumId w:val="1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80"/>
  <w:proofState w:spelling="clean" w:grammar="clean"/>
  <w:defaultTabStop w:val="709"/>
  <w:hyphenationZone w:val="425"/>
  <w:doNotShadeFormData/>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507E09"/>
    <w:rsid w:val="00001B40"/>
    <w:rsid w:val="0000572F"/>
    <w:rsid w:val="00036B84"/>
    <w:rsid w:val="0004273C"/>
    <w:rsid w:val="00051DB8"/>
    <w:rsid w:val="00064F9C"/>
    <w:rsid w:val="00065B0E"/>
    <w:rsid w:val="0006733B"/>
    <w:rsid w:val="00074AA5"/>
    <w:rsid w:val="00094889"/>
    <w:rsid w:val="000B0744"/>
    <w:rsid w:val="000C0759"/>
    <w:rsid w:val="000C6298"/>
    <w:rsid w:val="000C7817"/>
    <w:rsid w:val="000E5CC7"/>
    <w:rsid w:val="00132B9D"/>
    <w:rsid w:val="00143EAD"/>
    <w:rsid w:val="00165A38"/>
    <w:rsid w:val="00180CCC"/>
    <w:rsid w:val="0018691B"/>
    <w:rsid w:val="00192747"/>
    <w:rsid w:val="001B4DD3"/>
    <w:rsid w:val="001D63C4"/>
    <w:rsid w:val="001F0D13"/>
    <w:rsid w:val="002008BA"/>
    <w:rsid w:val="00243DA1"/>
    <w:rsid w:val="002513A4"/>
    <w:rsid w:val="00266E78"/>
    <w:rsid w:val="002F0B80"/>
    <w:rsid w:val="00322B8A"/>
    <w:rsid w:val="003516FB"/>
    <w:rsid w:val="0038555C"/>
    <w:rsid w:val="003A3C8D"/>
    <w:rsid w:val="003B257C"/>
    <w:rsid w:val="003B5C4B"/>
    <w:rsid w:val="003C0FA0"/>
    <w:rsid w:val="004226C8"/>
    <w:rsid w:val="0042288F"/>
    <w:rsid w:val="00422914"/>
    <w:rsid w:val="00451D74"/>
    <w:rsid w:val="00454AE7"/>
    <w:rsid w:val="0049227E"/>
    <w:rsid w:val="004C2709"/>
    <w:rsid w:val="00507E09"/>
    <w:rsid w:val="00515518"/>
    <w:rsid w:val="00515B72"/>
    <w:rsid w:val="00533871"/>
    <w:rsid w:val="00557174"/>
    <w:rsid w:val="00561866"/>
    <w:rsid w:val="00573C02"/>
    <w:rsid w:val="0058412B"/>
    <w:rsid w:val="005D15E2"/>
    <w:rsid w:val="005D6A37"/>
    <w:rsid w:val="005F2D97"/>
    <w:rsid w:val="00603A32"/>
    <w:rsid w:val="00620579"/>
    <w:rsid w:val="00627EC1"/>
    <w:rsid w:val="0064491F"/>
    <w:rsid w:val="00665033"/>
    <w:rsid w:val="006816AD"/>
    <w:rsid w:val="00691BAE"/>
    <w:rsid w:val="00694856"/>
    <w:rsid w:val="006A4A71"/>
    <w:rsid w:val="006B2E98"/>
    <w:rsid w:val="006B36A7"/>
    <w:rsid w:val="006C61ED"/>
    <w:rsid w:val="006E01D0"/>
    <w:rsid w:val="006E7104"/>
    <w:rsid w:val="007112A3"/>
    <w:rsid w:val="00732C66"/>
    <w:rsid w:val="007816D6"/>
    <w:rsid w:val="007A3850"/>
    <w:rsid w:val="007D33E0"/>
    <w:rsid w:val="007F102A"/>
    <w:rsid w:val="0082032F"/>
    <w:rsid w:val="00824324"/>
    <w:rsid w:val="00826603"/>
    <w:rsid w:val="008611FB"/>
    <w:rsid w:val="00866179"/>
    <w:rsid w:val="008915E1"/>
    <w:rsid w:val="008A1729"/>
    <w:rsid w:val="008B4362"/>
    <w:rsid w:val="008B4962"/>
    <w:rsid w:val="008C3D7B"/>
    <w:rsid w:val="008D0B25"/>
    <w:rsid w:val="00911155"/>
    <w:rsid w:val="00964FA3"/>
    <w:rsid w:val="009C1FD2"/>
    <w:rsid w:val="00A03362"/>
    <w:rsid w:val="00A17FFE"/>
    <w:rsid w:val="00A36598"/>
    <w:rsid w:val="00A46017"/>
    <w:rsid w:val="00A46112"/>
    <w:rsid w:val="00A967B1"/>
    <w:rsid w:val="00AF0F77"/>
    <w:rsid w:val="00B4140B"/>
    <w:rsid w:val="00B43EDA"/>
    <w:rsid w:val="00B70347"/>
    <w:rsid w:val="00B75354"/>
    <w:rsid w:val="00B86B8E"/>
    <w:rsid w:val="00B94C5E"/>
    <w:rsid w:val="00BA251A"/>
    <w:rsid w:val="00BD29A3"/>
    <w:rsid w:val="00BE0142"/>
    <w:rsid w:val="00BE420E"/>
    <w:rsid w:val="00BF05B3"/>
    <w:rsid w:val="00C44828"/>
    <w:rsid w:val="00C64520"/>
    <w:rsid w:val="00CA52BA"/>
    <w:rsid w:val="00CB3505"/>
    <w:rsid w:val="00CC0385"/>
    <w:rsid w:val="00D12673"/>
    <w:rsid w:val="00D23BE0"/>
    <w:rsid w:val="00D85AA4"/>
    <w:rsid w:val="00D93802"/>
    <w:rsid w:val="00DA496B"/>
    <w:rsid w:val="00DA4C97"/>
    <w:rsid w:val="00DB1119"/>
    <w:rsid w:val="00DC2A85"/>
    <w:rsid w:val="00DE7E49"/>
    <w:rsid w:val="00E449AE"/>
    <w:rsid w:val="00E46EC2"/>
    <w:rsid w:val="00E542DD"/>
    <w:rsid w:val="00EA13AA"/>
    <w:rsid w:val="00ED4DD8"/>
    <w:rsid w:val="00F176BF"/>
    <w:rsid w:val="00FA27D1"/>
  </w:rsids>
  <m:mathPr>
    <m:mathFont m:val="Cambria Math"/>
    <m:brkBin m:val="before"/>
    <m:brkBinSub m:val="--"/>
    <m:smallFrac m:val="0"/>
    <m:dispDef/>
    <m:lMargin m:val="0"/>
    <m:rMargin m:val="0"/>
    <m:defJc m:val="centerGroup"/>
    <m:wrapIndent m:val="1440"/>
    <m:intLim m:val="subSup"/>
    <m:naryLim m:val="undOvr"/>
  </m:mathPr>
  <w:themeFontLang w:val="de-D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B15ECD2"/>
  <w15:docId w15:val="{1770C9EF-8C78-41D3-A3B8-80A861AF8C2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de-DE"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0" w:unhideWhenUsed="1" w:qFormat="1"/>
    <w:lsdException w:name="heading 5" w:semiHidden="1" w:uiPriority="9" w:unhideWhenUsed="1" w:qFormat="1"/>
    <w:lsdException w:name="heading 6" w:semiHidden="1" w:uiPriority="9" w:unhideWhenUsed="1" w:qFormat="1"/>
    <w:lsdException w:name="heading 7" w:semiHidden="1" w:uiPriority="0"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iPriority="0"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1"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qFormat/>
  </w:style>
  <w:style w:type="paragraph" w:styleId="berschrift2">
    <w:name w:val="heading 2"/>
    <w:basedOn w:val="Standard"/>
    <w:next w:val="Standard"/>
    <w:link w:val="berschrift2Zchn"/>
    <w:uiPriority w:val="9"/>
    <w:semiHidden/>
    <w:unhideWhenUsed/>
    <w:qFormat/>
    <w:rsid w:val="00001B40"/>
    <w:pPr>
      <w:keepNext/>
      <w:keepLines/>
      <w:spacing w:before="40"/>
      <w:outlineLvl w:val="1"/>
    </w:pPr>
    <w:rPr>
      <w:rFonts w:asciiTheme="majorHAnsi" w:eastAsiaTheme="majorEastAsia" w:hAnsiTheme="majorHAnsi" w:cstheme="majorBidi"/>
      <w:color w:val="365F91" w:themeColor="accent1" w:themeShade="BF"/>
      <w:sz w:val="26"/>
      <w:szCs w:val="26"/>
    </w:rPr>
  </w:style>
  <w:style w:type="paragraph" w:styleId="berschrift4">
    <w:name w:val="heading 4"/>
    <w:basedOn w:val="Standard"/>
    <w:next w:val="Standard"/>
    <w:link w:val="berschrift4Zchn"/>
    <w:qFormat/>
    <w:pPr>
      <w:keepNext/>
      <w:spacing w:before="240" w:after="60"/>
      <w:outlineLvl w:val="3"/>
    </w:pPr>
    <w:rPr>
      <w:rFonts w:ascii="Times New Roman" w:eastAsia="Times New Roman" w:hAnsi="Times New Roman" w:cs="Times New Roman"/>
      <w:b/>
      <w:bCs/>
      <w:sz w:val="28"/>
      <w:szCs w:val="28"/>
      <w:lang w:eastAsia="de-DE"/>
    </w:rPr>
  </w:style>
  <w:style w:type="paragraph" w:styleId="berschrift7">
    <w:name w:val="heading 7"/>
    <w:basedOn w:val="Standard"/>
    <w:next w:val="Standard"/>
    <w:link w:val="berschrift7Zchn"/>
    <w:qFormat/>
    <w:pPr>
      <w:keepNext/>
      <w:ind w:left="709" w:hanging="709"/>
      <w:jc w:val="both"/>
      <w:outlineLvl w:val="6"/>
    </w:pPr>
    <w:rPr>
      <w:rFonts w:ascii="Arial" w:eastAsia="Times New Roman" w:hAnsi="Arial" w:cs="Times New Roman"/>
      <w:b/>
      <w:color w:val="000000"/>
      <w:sz w:val="24"/>
      <w:szCs w:val="20"/>
      <w:lang w:eastAsia="de-DE"/>
    </w:rPr>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character" w:customStyle="1" w:styleId="berschrift4Zchn">
    <w:name w:val="Überschrift 4 Zchn"/>
    <w:basedOn w:val="Absatz-Standardschriftart"/>
    <w:link w:val="berschrift4"/>
    <w:rPr>
      <w:rFonts w:ascii="Times New Roman" w:eastAsia="Times New Roman" w:hAnsi="Times New Roman" w:cs="Times New Roman"/>
      <w:b/>
      <w:bCs/>
      <w:sz w:val="28"/>
      <w:szCs w:val="28"/>
      <w:lang w:eastAsia="de-DE"/>
    </w:rPr>
  </w:style>
  <w:style w:type="character" w:customStyle="1" w:styleId="berschrift7Zchn">
    <w:name w:val="Überschrift 7 Zchn"/>
    <w:basedOn w:val="Absatz-Standardschriftart"/>
    <w:link w:val="berschrift7"/>
    <w:rPr>
      <w:rFonts w:ascii="Arial" w:eastAsia="Times New Roman" w:hAnsi="Arial" w:cs="Times New Roman"/>
      <w:b/>
      <w:color w:val="000000"/>
      <w:sz w:val="24"/>
      <w:szCs w:val="20"/>
      <w:lang w:eastAsia="de-DE"/>
    </w:rPr>
  </w:style>
  <w:style w:type="paragraph" w:styleId="Listenabsatz">
    <w:name w:val="List Paragraph"/>
    <w:basedOn w:val="Standard"/>
    <w:uiPriority w:val="1"/>
    <w:qFormat/>
    <w:pPr>
      <w:ind w:left="720"/>
      <w:contextualSpacing/>
    </w:pPr>
  </w:style>
  <w:style w:type="character" w:styleId="Kommentarzeichen">
    <w:name w:val="annotation reference"/>
    <w:basedOn w:val="Absatz-Standardschriftart"/>
    <w:uiPriority w:val="99"/>
    <w:semiHidden/>
    <w:unhideWhenUsed/>
    <w:rPr>
      <w:sz w:val="16"/>
      <w:szCs w:val="16"/>
    </w:rPr>
  </w:style>
  <w:style w:type="paragraph" w:styleId="Kommentartext">
    <w:name w:val="annotation text"/>
    <w:basedOn w:val="Standard"/>
    <w:link w:val="KommentartextZchn"/>
    <w:uiPriority w:val="99"/>
    <w:unhideWhenUsed/>
    <w:rPr>
      <w:sz w:val="20"/>
      <w:szCs w:val="20"/>
    </w:rPr>
  </w:style>
  <w:style w:type="character" w:customStyle="1" w:styleId="KommentartextZchn">
    <w:name w:val="Kommentartext Zchn"/>
    <w:basedOn w:val="Absatz-Standardschriftart"/>
    <w:link w:val="Kommentartext"/>
    <w:uiPriority w:val="99"/>
    <w:rPr>
      <w:sz w:val="20"/>
      <w:szCs w:val="20"/>
    </w:rPr>
  </w:style>
  <w:style w:type="paragraph" w:customStyle="1" w:styleId="Autor">
    <w:name w:val="Autor"/>
    <w:basedOn w:val="Standard"/>
    <w:pPr>
      <w:jc w:val="both"/>
    </w:pPr>
    <w:rPr>
      <w:rFonts w:ascii="Minion" w:eastAsia="Times New Roman" w:hAnsi="Minion" w:cs="Times New Roman"/>
      <w:szCs w:val="20"/>
      <w:lang w:val="en-GB" w:eastAsia="de-DE"/>
    </w:rPr>
  </w:style>
  <w:style w:type="paragraph" w:customStyle="1" w:styleId="berschriftb">
    <w:name w:val="Überschrift b"/>
    <w:basedOn w:val="Standard"/>
    <w:rPr>
      <w:rFonts w:ascii="Arial" w:eastAsia="Times New Roman" w:hAnsi="Arial" w:cs="Arial"/>
      <w:b/>
      <w:szCs w:val="20"/>
      <w:lang w:eastAsia="de-DE"/>
    </w:rPr>
  </w:style>
  <w:style w:type="paragraph" w:customStyle="1" w:styleId="Title1">
    <w:name w:val="Title1"/>
    <w:basedOn w:val="Standard"/>
    <w:autoRedefine/>
    <w:pPr>
      <w:tabs>
        <w:tab w:val="left" w:pos="567"/>
        <w:tab w:val="left" w:pos="1134"/>
        <w:tab w:val="left" w:pos="1701"/>
        <w:tab w:val="left" w:pos="2268"/>
        <w:tab w:val="left" w:pos="2835"/>
        <w:tab w:val="left" w:pos="3402"/>
        <w:tab w:val="left" w:pos="3969"/>
        <w:tab w:val="left" w:pos="4536"/>
        <w:tab w:val="left" w:pos="5103"/>
        <w:tab w:val="left" w:pos="5670"/>
        <w:tab w:val="left" w:pos="6237"/>
        <w:tab w:val="left" w:pos="6804"/>
        <w:tab w:val="left" w:pos="7371"/>
        <w:tab w:val="left" w:pos="7938"/>
        <w:tab w:val="left" w:pos="8505"/>
        <w:tab w:val="left" w:pos="9072"/>
      </w:tabs>
      <w:spacing w:after="120"/>
    </w:pPr>
    <w:rPr>
      <w:rFonts w:ascii="Arial" w:eastAsia="Times New Roman" w:hAnsi="Arial" w:cs="Arial"/>
      <w:i/>
      <w:sz w:val="18"/>
      <w:szCs w:val="18"/>
      <w:lang w:val="en-GB" w:eastAsia="de-DE"/>
    </w:rPr>
  </w:style>
  <w:style w:type="paragraph" w:customStyle="1" w:styleId="Tabelle10">
    <w:name w:val="Tabelle 10"/>
    <w:pPr>
      <w:tabs>
        <w:tab w:val="left" w:pos="570"/>
        <w:tab w:val="left" w:pos="1140"/>
        <w:tab w:val="left" w:pos="1710"/>
        <w:tab w:val="left" w:pos="2280"/>
        <w:tab w:val="left" w:pos="2850"/>
        <w:tab w:val="left" w:pos="3420"/>
        <w:tab w:val="left" w:pos="3990"/>
        <w:tab w:val="left" w:pos="4560"/>
        <w:tab w:val="left" w:pos="5130"/>
        <w:tab w:val="left" w:pos="5700"/>
        <w:tab w:val="left" w:pos="6270"/>
        <w:tab w:val="left" w:pos="6840"/>
        <w:tab w:val="left" w:pos="7410"/>
        <w:tab w:val="left" w:pos="7980"/>
        <w:tab w:val="left" w:pos="8550"/>
        <w:tab w:val="left" w:pos="9120"/>
        <w:tab w:val="left" w:pos="9690"/>
        <w:tab w:val="left" w:pos="10260"/>
      </w:tabs>
      <w:spacing w:before="40" w:after="40"/>
    </w:pPr>
    <w:rPr>
      <w:rFonts w:ascii="Arial" w:eastAsia="Times New Roman" w:hAnsi="Arial" w:cs="Times New Roman"/>
      <w:bCs/>
      <w:snapToGrid w:val="0"/>
      <w:color w:val="000000"/>
      <w:sz w:val="20"/>
      <w:szCs w:val="20"/>
      <w:lang w:val="en-US" w:eastAsia="de-DE"/>
    </w:rPr>
  </w:style>
  <w:style w:type="paragraph" w:styleId="StandardWeb">
    <w:name w:val="Normal (Web)"/>
    <w:basedOn w:val="Standard"/>
    <w:uiPriority w:val="99"/>
    <w:pPr>
      <w:spacing w:before="100" w:beforeAutospacing="1" w:after="100" w:afterAutospacing="1"/>
    </w:pPr>
    <w:rPr>
      <w:rFonts w:ascii="Times New Roman" w:eastAsia="Times New Roman" w:hAnsi="Times New Roman" w:cs="Times New Roman"/>
      <w:sz w:val="24"/>
      <w:szCs w:val="24"/>
      <w:lang w:eastAsia="de-DE"/>
    </w:rPr>
  </w:style>
  <w:style w:type="paragraph" w:customStyle="1" w:styleId="Default">
    <w:name w:val="Default"/>
    <w:pPr>
      <w:autoSpaceDE w:val="0"/>
      <w:autoSpaceDN w:val="0"/>
      <w:adjustRightInd w:val="0"/>
    </w:pPr>
    <w:rPr>
      <w:rFonts w:ascii="Arial" w:eastAsia="Times New Roman" w:hAnsi="Arial" w:cs="Arial"/>
      <w:color w:val="000000"/>
      <w:sz w:val="24"/>
      <w:szCs w:val="24"/>
      <w:lang w:eastAsia="de-DE"/>
    </w:rPr>
  </w:style>
  <w:style w:type="paragraph" w:styleId="Sprechblasentext">
    <w:name w:val="Balloon Text"/>
    <w:basedOn w:val="Standard"/>
    <w:link w:val="SprechblasentextZchn"/>
    <w:uiPriority w:val="99"/>
    <w:semiHidden/>
    <w:unhideWhenUsed/>
    <w:rPr>
      <w:rFonts w:ascii="Tahoma" w:hAnsi="Tahoma" w:cs="Tahoma"/>
      <w:sz w:val="16"/>
      <w:szCs w:val="16"/>
    </w:rPr>
  </w:style>
  <w:style w:type="character" w:customStyle="1" w:styleId="SprechblasentextZchn">
    <w:name w:val="Sprechblasentext Zchn"/>
    <w:basedOn w:val="Absatz-Standardschriftart"/>
    <w:link w:val="Sprechblasentext"/>
    <w:uiPriority w:val="99"/>
    <w:semiHidden/>
    <w:rPr>
      <w:rFonts w:ascii="Tahoma" w:hAnsi="Tahoma" w:cs="Tahoma"/>
      <w:sz w:val="16"/>
      <w:szCs w:val="16"/>
    </w:rPr>
  </w:style>
  <w:style w:type="paragraph" w:styleId="Kommentarthema">
    <w:name w:val="annotation subject"/>
    <w:basedOn w:val="Kommentartext"/>
    <w:next w:val="Kommentartext"/>
    <w:link w:val="KommentarthemaZchn"/>
    <w:uiPriority w:val="99"/>
    <w:semiHidden/>
    <w:unhideWhenUsed/>
    <w:rPr>
      <w:b/>
      <w:bCs/>
    </w:rPr>
  </w:style>
  <w:style w:type="character" w:customStyle="1" w:styleId="KommentarthemaZchn">
    <w:name w:val="Kommentarthema Zchn"/>
    <w:basedOn w:val="KommentartextZchn"/>
    <w:link w:val="Kommentarthema"/>
    <w:uiPriority w:val="99"/>
    <w:semiHidden/>
    <w:rPr>
      <w:b/>
      <w:bCs/>
      <w:sz w:val="20"/>
      <w:szCs w:val="20"/>
    </w:rPr>
  </w:style>
  <w:style w:type="table" w:styleId="Tabellenraster">
    <w:name w:val="Table Grid"/>
    <w:basedOn w:val="NormaleTabelle"/>
    <w:uiPriority w:val="5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erarbeitung">
    <w:name w:val="Revision"/>
    <w:hidden/>
    <w:uiPriority w:val="99"/>
    <w:semiHidden/>
  </w:style>
  <w:style w:type="character" w:styleId="Platzhaltertext">
    <w:name w:val="Placeholder Text"/>
    <w:basedOn w:val="Absatz-Standardschriftart"/>
    <w:uiPriority w:val="99"/>
    <w:semiHidden/>
    <w:rPr>
      <w:color w:val="808080"/>
    </w:rPr>
  </w:style>
  <w:style w:type="character" w:customStyle="1" w:styleId="iceouttxt">
    <w:name w:val="iceouttxt"/>
    <w:basedOn w:val="Absatz-Standardschriftart"/>
  </w:style>
  <w:style w:type="paragraph" w:styleId="Fuzeile">
    <w:name w:val="footer"/>
    <w:basedOn w:val="Standard"/>
    <w:link w:val="FuzeileZchn"/>
    <w:uiPriority w:val="99"/>
    <w:unhideWhenUsed/>
    <w:pPr>
      <w:tabs>
        <w:tab w:val="center" w:pos="4536"/>
        <w:tab w:val="right" w:pos="9072"/>
      </w:tabs>
    </w:pPr>
  </w:style>
  <w:style w:type="character" w:customStyle="1" w:styleId="FuzeileZchn">
    <w:name w:val="Fußzeile Zchn"/>
    <w:basedOn w:val="Absatz-Standardschriftart"/>
    <w:link w:val="Fuzeile"/>
    <w:uiPriority w:val="99"/>
  </w:style>
  <w:style w:type="paragraph" w:styleId="Kopfzeile">
    <w:name w:val="header"/>
    <w:basedOn w:val="Standard"/>
    <w:link w:val="KopfzeileZchn"/>
    <w:uiPriority w:val="99"/>
    <w:unhideWhenUsed/>
    <w:pPr>
      <w:tabs>
        <w:tab w:val="center" w:pos="4536"/>
        <w:tab w:val="right" w:pos="9072"/>
      </w:tabs>
    </w:pPr>
  </w:style>
  <w:style w:type="character" w:customStyle="1" w:styleId="KopfzeileZchn">
    <w:name w:val="Kopfzeile Zchn"/>
    <w:basedOn w:val="Absatz-Standardschriftart"/>
    <w:link w:val="Kopfzeile"/>
    <w:uiPriority w:val="99"/>
  </w:style>
  <w:style w:type="character" w:styleId="Hyperlink">
    <w:name w:val="Hyperlink"/>
    <w:basedOn w:val="Absatz-Standardschriftart"/>
    <w:uiPriority w:val="99"/>
    <w:unhideWhenUsed/>
    <w:rPr>
      <w:color w:val="0000FF"/>
      <w:u w:val="single"/>
    </w:rPr>
  </w:style>
  <w:style w:type="paragraph" w:styleId="Funotentext">
    <w:name w:val="footnote text"/>
    <w:basedOn w:val="Standard"/>
    <w:link w:val="FunotentextZchn"/>
    <w:uiPriority w:val="99"/>
    <w:semiHidden/>
    <w:unhideWhenUsed/>
    <w:rPr>
      <w:sz w:val="20"/>
      <w:szCs w:val="20"/>
    </w:rPr>
  </w:style>
  <w:style w:type="character" w:customStyle="1" w:styleId="FunotentextZchn">
    <w:name w:val="Fußnotentext Zchn"/>
    <w:basedOn w:val="Absatz-Standardschriftart"/>
    <w:link w:val="Funotentext"/>
    <w:uiPriority w:val="99"/>
    <w:semiHidden/>
    <w:rPr>
      <w:sz w:val="20"/>
      <w:szCs w:val="20"/>
    </w:rPr>
  </w:style>
  <w:style w:type="character" w:styleId="Funotenzeichen">
    <w:name w:val="footnote reference"/>
    <w:basedOn w:val="Absatz-Standardschriftart"/>
    <w:uiPriority w:val="99"/>
    <w:semiHidden/>
    <w:unhideWhenUsed/>
    <w:rPr>
      <w:vertAlign w:val="superscript"/>
    </w:rPr>
  </w:style>
  <w:style w:type="paragraph" w:styleId="Endnotentext">
    <w:name w:val="endnote text"/>
    <w:basedOn w:val="Standard"/>
    <w:link w:val="EndnotentextZchn"/>
    <w:uiPriority w:val="99"/>
    <w:semiHidden/>
    <w:unhideWhenUsed/>
    <w:rPr>
      <w:sz w:val="20"/>
      <w:szCs w:val="20"/>
    </w:rPr>
  </w:style>
  <w:style w:type="character" w:customStyle="1" w:styleId="EndnotentextZchn">
    <w:name w:val="Endnotentext Zchn"/>
    <w:basedOn w:val="Absatz-Standardschriftart"/>
    <w:link w:val="Endnotentext"/>
    <w:uiPriority w:val="99"/>
    <w:semiHidden/>
    <w:rPr>
      <w:sz w:val="20"/>
      <w:szCs w:val="20"/>
    </w:rPr>
  </w:style>
  <w:style w:type="character" w:styleId="Endnotenzeichen">
    <w:name w:val="endnote reference"/>
    <w:basedOn w:val="Absatz-Standardschriftart"/>
    <w:uiPriority w:val="99"/>
    <w:semiHidden/>
    <w:unhideWhenUsed/>
    <w:rPr>
      <w:vertAlign w:val="superscript"/>
    </w:rPr>
  </w:style>
  <w:style w:type="character" w:styleId="BesuchterLink">
    <w:name w:val="FollowedHyperlink"/>
    <w:basedOn w:val="Absatz-Standardschriftart"/>
    <w:uiPriority w:val="99"/>
    <w:semiHidden/>
    <w:unhideWhenUsed/>
    <w:rPr>
      <w:color w:val="800080" w:themeColor="followedHyperlink"/>
      <w:u w:val="single"/>
    </w:rPr>
  </w:style>
  <w:style w:type="character" w:customStyle="1" w:styleId="fontstyle01">
    <w:name w:val="fontstyle01"/>
    <w:basedOn w:val="Absatz-Standardschriftart"/>
    <w:rsid w:val="00603A32"/>
    <w:rPr>
      <w:rFonts w:ascii="Calibri" w:hAnsi="Calibri" w:cs="Calibri" w:hint="default"/>
      <w:b w:val="0"/>
      <w:bCs w:val="0"/>
      <w:i/>
      <w:iCs/>
      <w:color w:val="000000"/>
      <w:sz w:val="24"/>
      <w:szCs w:val="24"/>
    </w:rPr>
  </w:style>
  <w:style w:type="character" w:customStyle="1" w:styleId="berschrift2Zchn">
    <w:name w:val="Überschrift 2 Zchn"/>
    <w:basedOn w:val="Absatz-Standardschriftart"/>
    <w:link w:val="berschrift2"/>
    <w:uiPriority w:val="9"/>
    <w:semiHidden/>
    <w:rsid w:val="00001B40"/>
    <w:rPr>
      <w:rFonts w:asciiTheme="majorHAnsi" w:eastAsiaTheme="majorEastAsia" w:hAnsiTheme="majorHAnsi" w:cstheme="majorBidi"/>
      <w:color w:val="365F91" w:themeColor="accent1" w:themeShade="BF"/>
      <w:sz w:val="26"/>
      <w:szCs w:val="26"/>
    </w:rPr>
  </w:style>
  <w:style w:type="paragraph" w:styleId="Textkrper-Einzug3">
    <w:name w:val="Body Text Indent 3"/>
    <w:basedOn w:val="Standard"/>
    <w:link w:val="Textkrper-Einzug3Zchn"/>
    <w:rsid w:val="008C3D7B"/>
    <w:pPr>
      <w:ind w:firstLine="187"/>
    </w:pPr>
    <w:rPr>
      <w:rFonts w:ascii="Arial" w:eastAsia="Times New Roman" w:hAnsi="Arial" w:cs="Times New Roman"/>
      <w:sz w:val="20"/>
      <w:szCs w:val="20"/>
      <w:lang w:eastAsia="de-DE"/>
    </w:rPr>
  </w:style>
  <w:style w:type="character" w:customStyle="1" w:styleId="Textkrper-Einzug3Zchn">
    <w:name w:val="Textkörper-Einzug 3 Zchn"/>
    <w:basedOn w:val="Absatz-Standardschriftart"/>
    <w:link w:val="Textkrper-Einzug3"/>
    <w:rsid w:val="008C3D7B"/>
    <w:rPr>
      <w:rFonts w:ascii="Arial" w:eastAsia="Times New Roman" w:hAnsi="Arial" w:cs="Times New Roman"/>
      <w:sz w:val="20"/>
      <w:szCs w:val="20"/>
      <w:lang w:eastAsia="de-DE"/>
    </w:rPr>
  </w:style>
  <w:style w:type="character" w:styleId="NichtaufgelsteErwhnung">
    <w:name w:val="Unresolved Mention"/>
    <w:basedOn w:val="Absatz-Standardschriftart"/>
    <w:uiPriority w:val="99"/>
    <w:semiHidden/>
    <w:unhideWhenUsed/>
    <w:rsid w:val="002008BA"/>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8481686">
      <w:bodyDiv w:val="1"/>
      <w:marLeft w:val="0"/>
      <w:marRight w:val="0"/>
      <w:marTop w:val="0"/>
      <w:marBottom w:val="0"/>
      <w:divBdr>
        <w:top w:val="none" w:sz="0" w:space="0" w:color="auto"/>
        <w:left w:val="none" w:sz="0" w:space="0" w:color="auto"/>
        <w:bottom w:val="none" w:sz="0" w:space="0" w:color="auto"/>
        <w:right w:val="none" w:sz="0" w:space="0" w:color="auto"/>
      </w:divBdr>
    </w:div>
    <w:div w:id="678390296">
      <w:bodyDiv w:val="1"/>
      <w:marLeft w:val="0"/>
      <w:marRight w:val="0"/>
      <w:marTop w:val="0"/>
      <w:marBottom w:val="0"/>
      <w:divBdr>
        <w:top w:val="none" w:sz="0" w:space="0" w:color="auto"/>
        <w:left w:val="none" w:sz="0" w:space="0" w:color="auto"/>
        <w:bottom w:val="none" w:sz="0" w:space="0" w:color="auto"/>
        <w:right w:val="none" w:sz="0" w:space="0" w:color="auto"/>
      </w:divBdr>
    </w:div>
    <w:div w:id="806626900">
      <w:bodyDiv w:val="1"/>
      <w:marLeft w:val="0"/>
      <w:marRight w:val="0"/>
      <w:marTop w:val="0"/>
      <w:marBottom w:val="0"/>
      <w:divBdr>
        <w:top w:val="none" w:sz="0" w:space="0" w:color="auto"/>
        <w:left w:val="none" w:sz="0" w:space="0" w:color="auto"/>
        <w:bottom w:val="none" w:sz="0" w:space="0" w:color="auto"/>
        <w:right w:val="none" w:sz="0" w:space="0" w:color="auto"/>
      </w:divBdr>
      <w:divsChild>
        <w:div w:id="434137407">
          <w:marLeft w:val="0"/>
          <w:marRight w:val="0"/>
          <w:marTop w:val="0"/>
          <w:marBottom w:val="0"/>
          <w:divBdr>
            <w:top w:val="none" w:sz="0" w:space="0" w:color="auto"/>
            <w:left w:val="none" w:sz="0" w:space="0" w:color="auto"/>
            <w:bottom w:val="none" w:sz="0" w:space="0" w:color="auto"/>
            <w:right w:val="none" w:sz="0" w:space="0" w:color="auto"/>
          </w:divBdr>
          <w:divsChild>
            <w:div w:id="1476798661">
              <w:marLeft w:val="0"/>
              <w:marRight w:val="0"/>
              <w:marTop w:val="0"/>
              <w:marBottom w:val="0"/>
              <w:divBdr>
                <w:top w:val="none" w:sz="0" w:space="0" w:color="auto"/>
                <w:left w:val="none" w:sz="0" w:space="0" w:color="auto"/>
                <w:bottom w:val="none" w:sz="0" w:space="0" w:color="auto"/>
                <w:right w:val="none" w:sz="0" w:space="0" w:color="auto"/>
              </w:divBdr>
              <w:divsChild>
                <w:div w:id="2034770852">
                  <w:marLeft w:val="0"/>
                  <w:marRight w:val="0"/>
                  <w:marTop w:val="0"/>
                  <w:marBottom w:val="0"/>
                  <w:divBdr>
                    <w:top w:val="none" w:sz="0" w:space="0" w:color="auto"/>
                    <w:left w:val="none" w:sz="0" w:space="0" w:color="auto"/>
                    <w:bottom w:val="none" w:sz="0" w:space="0" w:color="auto"/>
                    <w:right w:val="none" w:sz="0" w:space="0" w:color="auto"/>
                  </w:divBdr>
                  <w:divsChild>
                    <w:div w:id="180515968">
                      <w:marLeft w:val="0"/>
                      <w:marRight w:val="0"/>
                      <w:marTop w:val="0"/>
                      <w:marBottom w:val="0"/>
                      <w:divBdr>
                        <w:top w:val="none" w:sz="0" w:space="0" w:color="auto"/>
                        <w:left w:val="none" w:sz="0" w:space="0" w:color="auto"/>
                        <w:bottom w:val="none" w:sz="0" w:space="0" w:color="auto"/>
                        <w:right w:val="none" w:sz="0" w:space="0" w:color="auto"/>
                      </w:divBdr>
                      <w:divsChild>
                        <w:div w:id="498812079">
                          <w:marLeft w:val="0"/>
                          <w:marRight w:val="0"/>
                          <w:marTop w:val="0"/>
                          <w:marBottom w:val="0"/>
                          <w:divBdr>
                            <w:top w:val="none" w:sz="0" w:space="0" w:color="auto"/>
                            <w:left w:val="none" w:sz="0" w:space="0" w:color="auto"/>
                            <w:bottom w:val="none" w:sz="0" w:space="0" w:color="auto"/>
                            <w:right w:val="none" w:sz="0" w:space="0" w:color="auto"/>
                          </w:divBdr>
                          <w:divsChild>
                            <w:div w:id="1983729664">
                              <w:marLeft w:val="0"/>
                              <w:marRight w:val="0"/>
                              <w:marTop w:val="0"/>
                              <w:marBottom w:val="0"/>
                              <w:divBdr>
                                <w:top w:val="none" w:sz="0" w:space="0" w:color="auto"/>
                                <w:left w:val="none" w:sz="0" w:space="0" w:color="auto"/>
                                <w:bottom w:val="none" w:sz="0" w:space="0" w:color="auto"/>
                                <w:right w:val="none" w:sz="0" w:space="0" w:color="auto"/>
                              </w:divBdr>
                              <w:divsChild>
                                <w:div w:id="212886641">
                                  <w:marLeft w:val="0"/>
                                  <w:marRight w:val="0"/>
                                  <w:marTop w:val="0"/>
                                  <w:marBottom w:val="0"/>
                                  <w:divBdr>
                                    <w:top w:val="none" w:sz="0" w:space="0" w:color="auto"/>
                                    <w:left w:val="none" w:sz="0" w:space="0" w:color="auto"/>
                                    <w:bottom w:val="none" w:sz="0" w:space="0" w:color="auto"/>
                                    <w:right w:val="none" w:sz="0" w:space="0" w:color="auto"/>
                                  </w:divBdr>
                                  <w:divsChild>
                                    <w:div w:id="43243225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108885987">
      <w:bodyDiv w:val="1"/>
      <w:marLeft w:val="0"/>
      <w:marRight w:val="0"/>
      <w:marTop w:val="0"/>
      <w:marBottom w:val="0"/>
      <w:divBdr>
        <w:top w:val="none" w:sz="0" w:space="0" w:color="auto"/>
        <w:left w:val="none" w:sz="0" w:space="0" w:color="auto"/>
        <w:bottom w:val="none" w:sz="0" w:space="0" w:color="auto"/>
        <w:right w:val="none" w:sz="0" w:space="0" w:color="auto"/>
      </w:divBdr>
    </w:div>
    <w:div w:id="1220898291">
      <w:bodyDiv w:val="1"/>
      <w:marLeft w:val="0"/>
      <w:marRight w:val="0"/>
      <w:marTop w:val="0"/>
      <w:marBottom w:val="0"/>
      <w:divBdr>
        <w:top w:val="none" w:sz="0" w:space="0" w:color="auto"/>
        <w:left w:val="none" w:sz="0" w:space="0" w:color="auto"/>
        <w:bottom w:val="none" w:sz="0" w:space="0" w:color="auto"/>
        <w:right w:val="none" w:sz="0" w:space="0" w:color="auto"/>
      </w:divBdr>
    </w:div>
    <w:div w:id="1590771304">
      <w:bodyDiv w:val="1"/>
      <w:marLeft w:val="0"/>
      <w:marRight w:val="0"/>
      <w:marTop w:val="0"/>
      <w:marBottom w:val="0"/>
      <w:divBdr>
        <w:top w:val="none" w:sz="0" w:space="0" w:color="auto"/>
        <w:left w:val="none" w:sz="0" w:space="0" w:color="auto"/>
        <w:bottom w:val="none" w:sz="0" w:space="0" w:color="auto"/>
        <w:right w:val="none" w:sz="0" w:space="0" w:color="auto"/>
      </w:divBdr>
    </w:div>
    <w:div w:id="185021556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customXml" Target="../customXml/item26.xml"/><Relationship Id="rId39" Type="http://schemas.openxmlformats.org/officeDocument/2006/relationships/footer" Target="footer2.xml"/><Relationship Id="rId21" Type="http://schemas.openxmlformats.org/officeDocument/2006/relationships/customXml" Target="../customXml/item21.xml"/><Relationship Id="rId34" Type="http://schemas.openxmlformats.org/officeDocument/2006/relationships/footnotes" Target="footnotes.xml"/><Relationship Id="rId42" Type="http://schemas.openxmlformats.org/officeDocument/2006/relationships/header" Target="header4.xml"/><Relationship Id="rId47" Type="http://schemas.openxmlformats.org/officeDocument/2006/relationships/glossaryDocument" Target="glossary/document.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customXml" Target="../customXml/item16.xml"/><Relationship Id="rId29" Type="http://schemas.openxmlformats.org/officeDocument/2006/relationships/customXml" Target="../customXml/item29.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settings" Target="settings.xml"/><Relationship Id="rId37" Type="http://schemas.openxmlformats.org/officeDocument/2006/relationships/header" Target="header2.xml"/><Relationship Id="rId40" Type="http://schemas.openxmlformats.org/officeDocument/2006/relationships/header" Target="header3.xml"/><Relationship Id="rId45" Type="http://schemas.openxmlformats.org/officeDocument/2006/relationships/header" Target="header6.xml"/><Relationship Id="rId5" Type="http://schemas.openxmlformats.org/officeDocument/2006/relationships/customXml" Target="../customXml/item5.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header" Target="header1.xml"/><Relationship Id="rId10" Type="http://schemas.openxmlformats.org/officeDocument/2006/relationships/customXml" Target="../customXml/item10.xml"/><Relationship Id="rId19" Type="http://schemas.openxmlformats.org/officeDocument/2006/relationships/customXml" Target="../customXml/item19.xml"/><Relationship Id="rId31" Type="http://schemas.openxmlformats.org/officeDocument/2006/relationships/styles" Target="styles.xml"/><Relationship Id="rId44" Type="http://schemas.openxmlformats.org/officeDocument/2006/relationships/footer" Target="footer4.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numbering" Target="numbering.xml"/><Relationship Id="rId35" Type="http://schemas.openxmlformats.org/officeDocument/2006/relationships/endnotes" Target="endnotes.xml"/><Relationship Id="rId43" Type="http://schemas.openxmlformats.org/officeDocument/2006/relationships/header" Target="header5.xml"/><Relationship Id="rId48" Type="http://schemas.openxmlformats.org/officeDocument/2006/relationships/theme" Target="theme/theme1.xml"/><Relationship Id="rId8" Type="http://schemas.openxmlformats.org/officeDocument/2006/relationships/customXml" Target="../customXml/item8.xml"/><Relationship Id="rId3" Type="http://schemas.openxmlformats.org/officeDocument/2006/relationships/customXml" Target="../customXml/item3.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webSettings" Target="webSettings.xml"/><Relationship Id="rId38" Type="http://schemas.openxmlformats.org/officeDocument/2006/relationships/footer" Target="footer1.xml"/><Relationship Id="rId46" Type="http://schemas.openxmlformats.org/officeDocument/2006/relationships/fontTable" Target="fontTable.xml"/><Relationship Id="rId20" Type="http://schemas.openxmlformats.org/officeDocument/2006/relationships/customXml" Target="../customXml/item20.xml"/><Relationship Id="rId41" Type="http://schemas.openxmlformats.org/officeDocument/2006/relationships/footer" Target="footer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3051627479B0433DA7BC2693E405F1ED"/>
        <w:category>
          <w:name w:val="Allgemein"/>
          <w:gallery w:val="placeholder"/>
        </w:category>
        <w:types>
          <w:type w:val="bbPlcHdr"/>
        </w:types>
        <w:behaviors>
          <w:behavior w:val="content"/>
        </w:behaviors>
        <w:guid w:val="{E58BAA69-D6BF-4119-80D8-D85B1AF3EAD0}"/>
      </w:docPartPr>
      <w:docPartBody>
        <w:p w:rsidR="00B6489A" w:rsidRDefault="00B6489A">
          <w:pPr>
            <w:pStyle w:val="3051627479B0433DA7BC2693E405F1ED"/>
          </w:pPr>
          <w:r>
            <w:rPr>
              <w:rStyle w:val="Platzhaltertext"/>
            </w:rPr>
            <w:t>Klicken Sie hier, um ein Datum einzugeben.</w:t>
          </w:r>
        </w:p>
      </w:docPartBody>
    </w:docPart>
    <w:docPart>
      <w:docPartPr>
        <w:name w:val="1FD7219AEBF2404B853FF3D4E1E9BF1B"/>
        <w:category>
          <w:name w:val="Allgemein"/>
          <w:gallery w:val="placeholder"/>
        </w:category>
        <w:types>
          <w:type w:val="bbPlcHdr"/>
        </w:types>
        <w:behaviors>
          <w:behavior w:val="content"/>
        </w:behaviors>
        <w:guid w:val="{A0A6291D-F1F7-4D48-A87C-E62732F64E60}"/>
      </w:docPartPr>
      <w:docPartBody>
        <w:p w:rsidR="00B6489A" w:rsidRDefault="00B6489A">
          <w:pPr>
            <w:pStyle w:val="1FD7219AEBF2404B853FF3D4E1E9BF1B"/>
          </w:pPr>
          <w:r>
            <w:rPr>
              <w:rStyle w:val="Platzhaltertext"/>
            </w:rPr>
            <w:t>Klicken Sie hier, um ein Datum einzugeben.</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Minion">
    <w:panose1 w:val="00000000000000000000"/>
    <w:charset w:val="00"/>
    <w:family w:val="auto"/>
    <w:notTrueType/>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MS Gothic">
    <w:altName w:val="ＭＳ ゴシック"/>
    <w:panose1 w:val="020B06090702050802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comments="0" w:inkAnnotations="0"/>
  <w:defaultTabStop w:val="708"/>
  <w:hyphenationZone w:val="425"/>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B6489A"/>
    <w:rsid w:val="0004273C"/>
    <w:rsid w:val="002513A4"/>
    <w:rsid w:val="002E5F26"/>
    <w:rsid w:val="00322B8A"/>
    <w:rsid w:val="003516FB"/>
    <w:rsid w:val="005D6A37"/>
    <w:rsid w:val="005F7C29"/>
    <w:rsid w:val="006B2E98"/>
    <w:rsid w:val="006B36A7"/>
    <w:rsid w:val="007112A3"/>
    <w:rsid w:val="007816D6"/>
    <w:rsid w:val="008611FB"/>
    <w:rsid w:val="00A619E0"/>
    <w:rsid w:val="00AF7E36"/>
    <w:rsid w:val="00B6489A"/>
    <w:rsid w:val="00CD50B0"/>
    <w:rsid w:val="00D23BE0"/>
    <w:rsid w:val="00FF74C7"/>
  </w:rsids>
  <m:mathPr>
    <m:mathFont m:val="Cambria Math"/>
    <m:brkBin m:val="before"/>
    <m:brkBinSub m:val="--"/>
    <m:smallFrac m:val="0"/>
    <m:dispDef/>
    <m:lMargin m:val="0"/>
    <m:rMargin m:val="0"/>
    <m:defJc m:val="centerGroup"/>
    <m:wrapIndent m:val="1440"/>
    <m:intLim m:val="subSup"/>
    <m:naryLim m:val="undOvr"/>
  </m:mathPr>
  <w:themeFontLang w:val="de-DE"/>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de-DE" w:eastAsia="de-DE"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qFormat/>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character" w:styleId="Platzhaltertext">
    <w:name w:val="Placeholder Text"/>
    <w:basedOn w:val="Absatz-Standardschriftart"/>
    <w:uiPriority w:val="99"/>
    <w:semiHidden/>
    <w:rsid w:val="00EA756D"/>
  </w:style>
  <w:style w:type="paragraph" w:customStyle="1" w:styleId="3051627479B0433DA7BC2693E405F1ED">
    <w:name w:val="3051627479B0433DA7BC2693E405F1ED"/>
    <w:rsid w:val="00EA756D"/>
  </w:style>
  <w:style w:type="paragraph" w:customStyle="1" w:styleId="1FD7219AEBF2404B853FF3D4E1E9BF1B">
    <w:name w:val="1FD7219AEBF2404B853FF3D4E1E9BF1B"/>
    <w:rsid w:val="00EA756D"/>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webSettings>
</file>

<file path=word/theme/theme1.xml><?xml version="1.0" encoding="utf-8"?>
<a:theme xmlns:a="http://schemas.openxmlformats.org/drawingml/2006/main" name="Larissa">
  <a:themeElements>
    <a:clrScheme name="Larissa">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Larissa">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item1.xml><?xml version="1.0" encoding="utf-8"?>
<NovaPath_DocumentType>0</NovaPath_DocumentType>
</file>

<file path=customXml/item2.xml><?xml version="1.0" encoding="utf-8"?>
<NovaPath_baseApplication>Microsoft Word</NovaPath_baseApplication>
</file>

<file path=customXml/item3.xml><?xml version="1.0" encoding="utf-8"?>
<NovaPath_versionInfo>5.1.0.13233</NovaPath_versionInfo>
</file>

<file path=customXml/item4.xml><?xml version="1.0" encoding="utf-8"?>
<nXeGKudETKPeaCNGFh5ix5fP7fSWtl37NIroXmYBQsS1cecqKZfGozr8W9iy>V8jeiw04/8tDrOn1gQYsk+fwzG11CNAzWLIHZrC8Q+ABJja4BP8fp5e+39LfC+PQtJ+BwI12CInZRrPDdWcl+WXTpxHzJtv66OXKiFx0iDE=</nXeGKudETKPeaCNGFh5ix5fP7fSWtl37NIroXmYBQsS1cecqKZfGozr8W9iy>
</file>

<file path=customXml/item5.xml><?xml version="1.0" encoding="utf-8"?>
<nXeGKudETKPeaCNGFh5iKXsadLDxTRe0xbrxgS3asWaSdlBY0sLX5pYu7jLmo>PuHLcbmjKLgFtJQwvqW1GdTmHlNFzFGC1cWK9gPNG1c5ncSow0/56HT7+qfVTYtAEB7HLIX7yoUeCqOuwANeWu8CxpyrVuJ2cldDTRjGKeg=</nXeGKudETKPeaCNGFh5iKXsadLDxTRe0xbrxgS3asWaSdlBY0sLX5pYu7jLmo>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nXeGKudETKPeaCNGFh5iTSI5UodjD94nh7U7VklxY>nG+nq35r8uBeZjZZ9hnxbis0j5lLz8uMnWhok5JMuTEbxVm/PZaBKt7aDDWt20O/r795SeO+2iaSgW35MSJhcg==</nXeGKudETKPeaCNGFh5iTSI5UodjD94nh7U7VklxY>
</file>

<file path=customXml/item8.xml><?xml version="1.0" encoding="utf-8"?>
<NovaPath_docClassID>9BA217E89CFD49ABA5B02114618634AD</NovaPath_docClassID>
</file>

<file path=customXml/item9.xml><?xml version="1.0" encoding="utf-8"?>
<NovaPath_severityLevel>3000</NovaPath_severityLevel>
</file>

<file path=customXml/item10.xml><?xml version="1.0" encoding="utf-8"?>
<NovaPath_docAuthor>Eissing, Leah (KBV)</NovaPath_docAuthor>
</file>

<file path=customXml/item11.xml><?xml version="1.0" encoding="utf-8"?>
<nXeGKudETKPeaCNGFh5ix5fP7fSWtl37NIroXmZyHIynb9qBde2n67FOJFV2>ucNZ4KzT9lSYqB2MNK0gsuCx0ArnaH2rxvvmjlOP5jFoWokw+nYJQvJzq/wF7RHi</nXeGKudETKPeaCNGFh5ix5fP7fSWtl37NIroXmZyHIynb9qBde2n67FOJFV2>
</file>

<file path=customXml/item12.xml><?xml version="1.0" encoding="utf-8"?>
<nXeGKudETKPeaCNGFh5i8sltj09I1nJ8AlBUytNZ1Ehih9jnZMZtoeNI9UMZ5>zhhFcvadLHQ/CwvmgHA6WraYRSZtfHSAoCtkBwuwJBs=</nXeGKudETKPeaCNGFh5i8sltj09I1nJ8AlBUytNZ1Ehih9jnZMZtoeNI9UMZ5>
</file>

<file path=customXml/item13.xml><?xml version="1.0" encoding="utf-8"?>
<NovaPath_docClass>Extern-Vertraulich</NovaPath_docClass>
</file>

<file path=customXml/item14.xml><?xml version="1.0" encoding="utf-8"?>
<NovaPath_docOwner>leissing</NovaPath_docOwner>
</file>

<file path=customXml/item15.xml><?xml version="1.0" encoding="utf-8"?>
<NovaPath_docName>2020-07-07_Formblatt_Einzelprojekt_KBV.docx</NovaPath_docName>
</file>

<file path=customXml/item16.xml><?xml version="1.0" encoding="utf-8"?>
<nXeGKudETKPeaCNGFh5iwUzzYZDrQrCHKPfejBusKNvQLcln0aiewszm1omL74>+7ehJJdZquMy+zhmF+MAvw==</nXeGKudETKPeaCNGFh5iwUzzYZDrQrCHKPfejBusKNvQLcln0aiewszm1omL74>
</file>

<file path=customXml/item17.xml><?xml version="1.0" encoding="utf-8"?>
<nXeGKudETKPeaCNGFh5i7cKyawAjgyQn9gyiebCxx1jD9eHXSWW9Lib2F1j9>oNEd7KqYd5xFQojpJhNr/hG5XaTF7SrvxyHc7frQjKTSgMowuO9pbt06mFyTtxzD1Lqy1J9MH/Nyh9KjldRW1lhK5wefaqJHXiBDRaAlG2USC8MsYbL4wWLCS9d8LrGV</nXeGKudETKPeaCNGFh5i7cKyawAjgyQn9gyiebCxx1jD9eHXSWW9Lib2F1j9>
</file>

<file path=customXml/item18.xml><?xml version="1.0" encoding="utf-8"?>
<nXeGKudETKPeaCNGFh5iyLk1gcWWJqTgFQk8wGFUmjFC0m6hdwbr2zDsrBNVqK>WzEJyiHDdICAGJmgniWwwOmTiYrMGVVqK1u1eghpIQ8LWrxakViq3/UmPx7l3rLz</nXeGKudETKPeaCNGFh5iyLk1gcWWJqTgFQk8wGFUmjFC0m6hdwbr2zDsrBNVqK>
</file>

<file path=customXml/item19.xml><?xml version="1.0" encoding="utf-8"?>
<nXeGKudETKPeaCNGFh5i5IeuWeXv6XDtePDOrtUSOqWwmvYa7PTRiLQvIZkriN4zFxEJfkpx7yiWurrFRQTw>wET7z3APVwWLb5suGR4vTtZrarbu8vv5kPcS6N5bl58=</nXeGKudETKPeaCNGFh5i5IeuWeXv6XDtePDOrtUSOqWwmvYa7PTRiLQvIZkriN4zFxEJfkpx7yiWurrFRQTw>
</file>

<file path=customXml/item20.xml><?xml version="1.0" encoding="utf-8"?>
<NovaPath_docPath>G:\VM\VM06\AZ_Texte\I\38_Innovationsfonds_Innovationsausschuss\_AA\2020_07_24\Anmerkungen_TOP7-9\2020-07-07_Formblatt_Einzelprojekt_KBV.docx</NovaPath_docPath>
</file>

<file path=customXml/item21.xml><?xml version="1.0" encoding="utf-8"?>
<nXeGKudETKPeaCNGFh5i7KB6PCgefevITs3IW5zvHkDTq2cPPZVDzitehfVaR>xXOERgJrn4wgiPpGYa05bg==</nXeGKudETKPeaCNGFh5i7KB6PCgefevITs3IW5zvHkDTq2cPPZVDzitehfVaR>
</file>

<file path=customXml/item22.xml><?xml version="1.0" encoding="utf-8"?>
<NovaPath_docClassDate>07/17/2020 10:21:09</NovaPath_docClassDate>
</file>

<file path=customXml/item23.xml><?xml version="1.0" encoding="utf-8"?>
<nXeGKudETKPeaCNGFh5i2aVdoOsLYjULCdH7T707tDyRRmguot4fEcJ2iD6f9>1F/W6Mcq94E1qDmjtAWOb15LhNv5ozdlT7PqVjHe8bU=</nXeGKudETKPeaCNGFh5i2aVdoOsLYjULCdH7T707tDyRRmguot4fEcJ2iD6f9>
</file>

<file path=customXml/item24.xml><?xml version="1.0" encoding="utf-8"?>
<nXeGKudETKPeaCNGFh5ix5fP7fSWtl37NIroXmZN38TajkfZeW3Vf6bvmNn8>gDSGXO8S3hUkpFCe+1L4dmDIpZJj0CHuU5shQ9jDua/yev7uJnlgCFsAJ7JYTRUU</nXeGKudETKPeaCNGFh5ix5fP7fSWtl37NIroXmZN38TajkfZeW3Vf6bvmNn8>
</file>

<file path=customXml/item25.xml><?xml version="1.0" encoding="utf-8"?>
<NovaPath_docID>LJW700786PH3DJHVL67T1BN4NA</NovaPath_docID>
</file>

<file path=customXml/item26.xml><?xml version="1.0" encoding="utf-8"?>
<nXeGKudETKPeaCNGFh5i5JKJLOqxkMZWB6LsYfMaI9RtbpE1WkCpXazESWus5B>tzocpJsWJ7S4/CU6R2NGe4VDQgE9Py9G6GYUTnuKIRieqyF+N7TPga+5hqxbO13R80hdouwJKlN2FY9mCUhD1g==</nXeGKudETKPeaCNGFh5i5JKJLOqxkMZWB6LsYfMaI9RtbpE1WkCpXazESWus5B>
</file>

<file path=customXml/item27.xml><?xml version="1.0" encoding="utf-8"?>
<NovaPath_tenantID>9DCB34AE-E0A9-4144-BA74-8A1BCA5AC9A5</NovaPath_tenantID>
</file>

<file path=customXml/item28.xml><?xml version="1.0" encoding="utf-8"?>
<nXeGKudETKPeaCNGFh5i0BGlH9ci87cLWvMx3DlPzuAPh2gY9s703zKUS7uW>E6maknLXhezY94EF7NI/rmXcPhNpOclZtCTAB63rHUog/5GHBWjKcj/EDVECSsixvfB1DT2We6FHnjE8ygfZKsUzzuTozs9hHcUggWBOkl/DUabez6PZYfajHWm/72beUHxShciKKppBkH8XEucNoUJM9z40r5cVzgNTYI15ZCVd4GZU5mOzSJWwYnNHoP04xB8FqApiWV5UwynfINcdJKLBv4hUXFJtRT8S7bXRB8Sasc/EjEZmt2M3SVjK44S+gWyBHn3o+o2DtpfaOvyGlto5r1qeNJhl/cuUq5LEdKPueswBDBpyM76J3Z4BToASPII+WPYGVJ6n7AbMX7ekRySVr30UP9M6n4OCozySLibLlrdzFuvzxJ5u4fvTK2uR</nXeGKudETKPeaCNGFh5i0BGlH9ci87cLWvMx3DlPzuAPh2gY9s703zKUS7uW>
</file>

<file path=customXml/item29.xml><?xml version="1.0" encoding="utf-8"?>
<NovaPath_docIDOld>V869TMADMMHR611O3UK9F44PTX</NovaPath_docIDOld>
</file>

<file path=customXml/itemProps1.xml><?xml version="1.0" encoding="utf-8"?>
<ds:datastoreItem xmlns:ds="http://schemas.openxmlformats.org/officeDocument/2006/customXml" ds:itemID="{FB2BFF92-C6CB-4AAE-93EE-8BB564E4F9A9}">
  <ds:schemaRefs/>
</ds:datastoreItem>
</file>

<file path=customXml/itemProps2.xml><?xml version="1.0" encoding="utf-8"?>
<ds:datastoreItem xmlns:ds="http://schemas.openxmlformats.org/officeDocument/2006/customXml" ds:itemID="{D1E5040C-6733-4E1D-8CD6-8BE2059BA97C}">
  <ds:schemaRefs/>
</ds:datastoreItem>
</file>

<file path=customXml/itemProps3.xml><?xml version="1.0" encoding="utf-8"?>
<ds:datastoreItem xmlns:ds="http://schemas.openxmlformats.org/officeDocument/2006/customXml" ds:itemID="{0C3E7733-14AC-4C26-9208-45C616EAB025}">
  <ds:schemaRefs/>
</ds:datastoreItem>
</file>

<file path=customXml/itemProps4.xml><?xml version="1.0" encoding="utf-8"?>
<ds:datastoreItem xmlns:ds="http://schemas.openxmlformats.org/officeDocument/2006/customXml" ds:itemID="{5DBD482B-F2D9-4A3B-BD7D-E0A50994B2F2}">
  <ds:schemaRefs/>
</ds:datastoreItem>
</file>

<file path=customXml/itemProps5.xml><?xml version="1.0" encoding="utf-8"?>
<ds:datastoreItem xmlns:ds="http://schemas.openxmlformats.org/officeDocument/2006/customXml" ds:itemID="{4D2FE821-DCA5-4D88-96B8-6941BF380F15}">
  <ds:schemaRefs/>
</ds:datastoreItem>
</file>

<file path=customXml/itemProps6.xml><?xml version="1.0" encoding="utf-8"?>
<ds:datastoreItem xmlns:ds="http://schemas.openxmlformats.org/officeDocument/2006/customXml" ds:itemID="{BDF196BF-0E13-4F77-9F12-A714DF4DE99A}">
  <ds:schemaRefs>
    <ds:schemaRef ds:uri="http://schemas.openxmlformats.org/officeDocument/2006/bibliography"/>
  </ds:schemaRefs>
</ds:datastoreItem>
</file>

<file path=customXml/itemProps7.xml><?xml version="1.0" encoding="utf-8"?>
<ds:datastoreItem xmlns:ds="http://schemas.openxmlformats.org/officeDocument/2006/customXml" ds:itemID="{039F83E1-DEE7-47CD-B25D-80496A217F3D}">
  <ds:schemaRefs/>
</ds:datastoreItem>
</file>

<file path=customXml/itemProps8.xml><?xml version="1.0" encoding="utf-8"?>
<ds:datastoreItem xmlns:ds="http://schemas.openxmlformats.org/officeDocument/2006/customXml" ds:itemID="{A4462841-595F-4947-91C7-9FBF6FA50341}">
  <ds:schemaRefs/>
</ds:datastoreItem>
</file>

<file path=customXml/itemProps9.xml><?xml version="1.0" encoding="utf-8"?>
<ds:datastoreItem xmlns:ds="http://schemas.openxmlformats.org/officeDocument/2006/customXml" ds:itemID="{A457DB3F-C7B2-4A40-994D-1107C911E031}">
  <ds:schemaRefs/>
</ds:datastoreItem>
</file>

<file path=customXml/itemProps10.xml><?xml version="1.0" encoding="utf-8"?>
<ds:datastoreItem xmlns:ds="http://schemas.openxmlformats.org/officeDocument/2006/customXml" ds:itemID="{686F2F27-0115-40C5-BA29-EC94841147E3}">
  <ds:schemaRefs/>
</ds:datastoreItem>
</file>

<file path=customXml/itemProps11.xml><?xml version="1.0" encoding="utf-8"?>
<ds:datastoreItem xmlns:ds="http://schemas.openxmlformats.org/officeDocument/2006/customXml" ds:itemID="{C537D642-57E1-44E9-A8F1-25F0C6C31A51}">
  <ds:schemaRefs/>
</ds:datastoreItem>
</file>

<file path=customXml/itemProps12.xml><?xml version="1.0" encoding="utf-8"?>
<ds:datastoreItem xmlns:ds="http://schemas.openxmlformats.org/officeDocument/2006/customXml" ds:itemID="{8BD84F76-192C-41A9-BF34-ACC5F596FE95}">
  <ds:schemaRefs/>
</ds:datastoreItem>
</file>

<file path=customXml/itemProps13.xml><?xml version="1.0" encoding="utf-8"?>
<ds:datastoreItem xmlns:ds="http://schemas.openxmlformats.org/officeDocument/2006/customXml" ds:itemID="{0378ACBC-3534-434E-ADF5-39868BF38887}">
  <ds:schemaRefs/>
</ds:datastoreItem>
</file>

<file path=customXml/itemProps14.xml><?xml version="1.0" encoding="utf-8"?>
<ds:datastoreItem xmlns:ds="http://schemas.openxmlformats.org/officeDocument/2006/customXml" ds:itemID="{B7A96C15-0365-46EE-A381-A54103131D6C}">
  <ds:schemaRefs/>
</ds:datastoreItem>
</file>

<file path=customXml/itemProps15.xml><?xml version="1.0" encoding="utf-8"?>
<ds:datastoreItem xmlns:ds="http://schemas.openxmlformats.org/officeDocument/2006/customXml" ds:itemID="{10223F4A-9841-47B4-8D06-A673A6E578C9}">
  <ds:schemaRefs/>
</ds:datastoreItem>
</file>

<file path=customXml/itemProps16.xml><?xml version="1.0" encoding="utf-8"?>
<ds:datastoreItem xmlns:ds="http://schemas.openxmlformats.org/officeDocument/2006/customXml" ds:itemID="{EEF8A8C1-121E-4956-B5CD-9E0CCDC3D8CE}">
  <ds:schemaRefs/>
</ds:datastoreItem>
</file>

<file path=customXml/itemProps17.xml><?xml version="1.0" encoding="utf-8"?>
<ds:datastoreItem xmlns:ds="http://schemas.openxmlformats.org/officeDocument/2006/customXml" ds:itemID="{8D01E283-7B97-4EE4-87F3-2E2CB0363C5F}">
  <ds:schemaRefs/>
</ds:datastoreItem>
</file>

<file path=customXml/itemProps18.xml><?xml version="1.0" encoding="utf-8"?>
<ds:datastoreItem xmlns:ds="http://schemas.openxmlformats.org/officeDocument/2006/customXml" ds:itemID="{99ADA09B-041C-4F0D-B6EA-72813BF020AA}">
  <ds:schemaRefs/>
</ds:datastoreItem>
</file>

<file path=customXml/itemProps19.xml><?xml version="1.0" encoding="utf-8"?>
<ds:datastoreItem xmlns:ds="http://schemas.openxmlformats.org/officeDocument/2006/customXml" ds:itemID="{3B783AFA-5D1A-4696-9258-E510813386B0}">
  <ds:schemaRefs/>
</ds:datastoreItem>
</file>

<file path=customXml/itemProps20.xml><?xml version="1.0" encoding="utf-8"?>
<ds:datastoreItem xmlns:ds="http://schemas.openxmlformats.org/officeDocument/2006/customXml" ds:itemID="{3CF9A845-FF78-4507-B61F-EF92FC53A7E5}">
  <ds:schemaRefs/>
</ds:datastoreItem>
</file>

<file path=customXml/itemProps21.xml><?xml version="1.0" encoding="utf-8"?>
<ds:datastoreItem xmlns:ds="http://schemas.openxmlformats.org/officeDocument/2006/customXml" ds:itemID="{CB112C3F-6AB7-4997-A6FC-EEA809DC5A87}">
  <ds:schemaRefs/>
</ds:datastoreItem>
</file>

<file path=customXml/itemProps22.xml><?xml version="1.0" encoding="utf-8"?>
<ds:datastoreItem xmlns:ds="http://schemas.openxmlformats.org/officeDocument/2006/customXml" ds:itemID="{A459E8FF-59FE-47EC-A849-E0AC8DE2F8BF}">
  <ds:schemaRefs/>
</ds:datastoreItem>
</file>

<file path=customXml/itemProps23.xml><?xml version="1.0" encoding="utf-8"?>
<ds:datastoreItem xmlns:ds="http://schemas.openxmlformats.org/officeDocument/2006/customXml" ds:itemID="{4C1A8669-0C71-4982-BBCD-33F4A4F7E832}">
  <ds:schemaRefs/>
</ds:datastoreItem>
</file>

<file path=customXml/itemProps24.xml><?xml version="1.0" encoding="utf-8"?>
<ds:datastoreItem xmlns:ds="http://schemas.openxmlformats.org/officeDocument/2006/customXml" ds:itemID="{ADC18926-56BD-4473-BB26-BE4FF9D3101F}">
  <ds:schemaRefs/>
</ds:datastoreItem>
</file>

<file path=customXml/itemProps25.xml><?xml version="1.0" encoding="utf-8"?>
<ds:datastoreItem xmlns:ds="http://schemas.openxmlformats.org/officeDocument/2006/customXml" ds:itemID="{41C377D6-0A2B-4923-AA07-BCCFDE24CE7C}">
  <ds:schemaRefs/>
</ds:datastoreItem>
</file>

<file path=customXml/itemProps26.xml><?xml version="1.0" encoding="utf-8"?>
<ds:datastoreItem xmlns:ds="http://schemas.openxmlformats.org/officeDocument/2006/customXml" ds:itemID="{18EB1C7E-0DF8-4490-B69C-96A471824517}">
  <ds:schemaRefs/>
</ds:datastoreItem>
</file>

<file path=customXml/itemProps27.xml><?xml version="1.0" encoding="utf-8"?>
<ds:datastoreItem xmlns:ds="http://schemas.openxmlformats.org/officeDocument/2006/customXml" ds:itemID="{1DB4613B-3568-49B2-A7B9-65C0B08CAFB2}">
  <ds:schemaRefs/>
</ds:datastoreItem>
</file>

<file path=customXml/itemProps28.xml><?xml version="1.0" encoding="utf-8"?>
<ds:datastoreItem xmlns:ds="http://schemas.openxmlformats.org/officeDocument/2006/customXml" ds:itemID="{B3AC996F-4066-4E58-B290-5D3F9408895B}">
  <ds:schemaRefs/>
</ds:datastoreItem>
</file>

<file path=customXml/itemProps29.xml><?xml version="1.0" encoding="utf-8"?>
<ds:datastoreItem xmlns:ds="http://schemas.openxmlformats.org/officeDocument/2006/customXml" ds:itemID="{31FDB30A-9A36-4F38-A7C5-3F0FFC30DF73}">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9</Pages>
  <Words>1469</Words>
  <Characters>9260</Characters>
  <Application>Microsoft Office Word</Application>
  <DocSecurity>0</DocSecurity>
  <Lines>77</Lines>
  <Paragraphs>21</Paragraphs>
  <ScaleCrop>false</ScaleCrop>
  <HeadingPairs>
    <vt:vector size="2" baseType="variant">
      <vt:variant>
        <vt:lpstr>Titel</vt:lpstr>
      </vt:variant>
      <vt:variant>
        <vt:i4>1</vt:i4>
      </vt:variant>
    </vt:vector>
  </HeadingPairs>
  <TitlesOfParts>
    <vt:vector size="1" baseType="lpstr">
      <vt:lpstr>Formblatt_EP_VSF_MEDLL</vt:lpstr>
    </vt:vector>
  </TitlesOfParts>
  <Company>Innovationsausschuss beim G-BA</Company>
  <LinksUpToDate>false</LinksUpToDate>
  <CharactersWithSpaces>10708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Formblatt_EP_VSF_MEDLL</dc:title>
  <dc:creator/>
  <cp:lastModifiedBy>GST-IA_DLR-PT</cp:lastModifiedBy>
  <cp:revision>19</cp:revision>
  <cp:lastPrinted>2016-12-05T08:48:00Z</cp:lastPrinted>
  <dcterms:created xsi:type="dcterms:W3CDTF">2025-06-04T14:08:00Z</dcterms:created>
  <dcterms:modified xsi:type="dcterms:W3CDTF">2026-06-03T11:23:00Z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lassifizierung">
    <vt:lpwstr>Extern-Vertraulich</vt:lpwstr>
  </property>
  <property fmtid="{D5CDD505-2E9C-101B-9397-08002B2CF9AE}" pid="3" name="Klassifizierungs-Id">
    <vt:lpwstr>9BA217E89CFD49ABA5B02114618634AD</vt:lpwstr>
  </property>
  <property fmtid="{D5CDD505-2E9C-101B-9397-08002B2CF9AE}" pid="4" name="Klassifizierungs-Datum">
    <vt:lpwstr>07/17/2020 10:21:09</vt:lpwstr>
  </property>
  <property fmtid="{D5CDD505-2E9C-101B-9397-08002B2CF9AE}" pid="5" name="NovaPath-SeverityName">
    <vt:lpwstr>Hoch</vt:lpwstr>
  </property>
  <property fmtid="{D5CDD505-2E9C-101B-9397-08002B2CF9AE}" pid="6" name="NovaPath-SeverityLevel">
    <vt:lpwstr>3000</vt:lpwstr>
  </property>
  <property fmtid="{D5CDD505-2E9C-101B-9397-08002B2CF9AE}" pid="7" name="Dokumenten-ID">
    <vt:lpwstr>LJW700786PH3DJHVL67T1BN4NA</vt:lpwstr>
  </property>
  <property fmtid="{D5CDD505-2E9C-101B-9397-08002B2CF9AE}" pid="8" name="NovaPath-Version">
    <vt:lpwstr>5.1.0.13233</vt:lpwstr>
  </property>
</Properties>
</file>